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147.xml" ContentType="application/vnd.openxmlformats-officedocument.presentationml.slide+xml"/>
  <Override PartName="/ppt/slides/slide158.xml" ContentType="application/vnd.openxmlformats-officedocument.presentationml.slide+xml"/>
  <Override PartName="/ppt/charts/chart7.xml" ContentType="application/vnd.openxmlformats-officedocument.drawingml.chart+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slides/slide165.xml" ContentType="application/vnd.openxmlformats-officedocument.presentationml.slide+xml"/>
  <Override PartName="/ppt/charts/chart3.xml" ContentType="application/vnd.openxmlformats-officedocument.drawingml.chart+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charts/chart8.xml" ContentType="application/vnd.openxmlformats-officedocument.drawingml.chart+xml"/>
  <Default Extension="wdp" ContentType="image/vnd.ms-photo"/>
  <Override PartName="/ppt/slides/slide119.xml" ContentType="application/vnd.openxmlformats-officedocument.presentationml.slide+xml"/>
  <Override PartName="/ppt/slides/slide148.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charts/chart10.xml" ContentType="application/vnd.openxmlformats-officedocument.drawingml.chart+xml"/>
  <Default Extension="gif" ContentType="image/gif"/>
  <Default Extension="vml" ContentType="application/vnd.openxmlformats-officedocument.vmlDrawing"/>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charts/chart4.xml" ContentType="application/vnd.openxmlformats-officedocument.drawingml.chart+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Layouts/slideLayout11.xml" ContentType="application/vnd.openxmlformats-officedocument.presentationml.slideLayout+xml"/>
  <Override PartName="/ppt/charts/chart9.xml" ContentType="application/vnd.openxmlformats-officedocument.drawingml.chart+xml"/>
  <Override PartName="/ppt/slides/slide138.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charts/chart5.xml" ContentType="application/vnd.openxmlformats-officedocument.drawingml.chart+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charts/chart1.xml" ContentType="application/vnd.openxmlformats-officedocument.drawingml.char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Layouts/slideLayout12.xml" ContentType="application/vnd.openxmlformats-officedocument.presentationml.slideLayout+xml"/>
  <Override PartName="/ppt/slides/slide139.xml" ContentType="application/vnd.openxmlformats-officedocument.presentationml.slide+xml"/>
  <Override PartName="/ppt/slides/slide157.xml" ContentType="application/vnd.openxmlformats-officedocument.presentationml.slide+xml"/>
  <Override PartName="/ppt/charts/chart6.xml" ContentType="application/vnd.openxmlformats-officedocument.drawingml.chart+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charts/chart2.xml" ContentType="application/vnd.openxmlformats-officedocument.drawingml.chart+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8"/>
  </p:notesMasterIdLst>
  <p:sldIdLst>
    <p:sldId id="256" r:id="rId2"/>
    <p:sldId id="257" r:id="rId3"/>
    <p:sldId id="258" r:id="rId4"/>
    <p:sldId id="277" r:id="rId5"/>
    <p:sldId id="278" r:id="rId6"/>
    <p:sldId id="279" r:id="rId7"/>
    <p:sldId id="259" r:id="rId8"/>
    <p:sldId id="280" r:id="rId9"/>
    <p:sldId id="281" r:id="rId10"/>
    <p:sldId id="282" r:id="rId11"/>
    <p:sldId id="283" r:id="rId12"/>
    <p:sldId id="285" r:id="rId13"/>
    <p:sldId id="284" r:id="rId14"/>
    <p:sldId id="286" r:id="rId15"/>
    <p:sldId id="260" r:id="rId16"/>
    <p:sldId id="289" r:id="rId17"/>
    <p:sldId id="290" r:id="rId18"/>
    <p:sldId id="291" r:id="rId19"/>
    <p:sldId id="292" r:id="rId20"/>
    <p:sldId id="293" r:id="rId21"/>
    <p:sldId id="308" r:id="rId22"/>
    <p:sldId id="294" r:id="rId23"/>
    <p:sldId id="295" r:id="rId24"/>
    <p:sldId id="288" r:id="rId25"/>
    <p:sldId id="296" r:id="rId26"/>
    <p:sldId id="297" r:id="rId27"/>
    <p:sldId id="298" r:id="rId28"/>
    <p:sldId id="299" r:id="rId29"/>
    <p:sldId id="300" r:id="rId30"/>
    <p:sldId id="301" r:id="rId31"/>
    <p:sldId id="302" r:id="rId32"/>
    <p:sldId id="261" r:id="rId33"/>
    <p:sldId id="303" r:id="rId34"/>
    <p:sldId id="304" r:id="rId35"/>
    <p:sldId id="305" r:id="rId36"/>
    <p:sldId id="306" r:id="rId37"/>
    <p:sldId id="307" r:id="rId38"/>
    <p:sldId id="348" r:id="rId39"/>
    <p:sldId id="349" r:id="rId40"/>
    <p:sldId id="350" r:id="rId41"/>
    <p:sldId id="351" r:id="rId42"/>
    <p:sldId id="352" r:id="rId43"/>
    <p:sldId id="353" r:id="rId44"/>
    <p:sldId id="354" r:id="rId45"/>
    <p:sldId id="355" r:id="rId46"/>
    <p:sldId id="356" r:id="rId47"/>
    <p:sldId id="358" r:id="rId48"/>
    <p:sldId id="360" r:id="rId49"/>
    <p:sldId id="361" r:id="rId50"/>
    <p:sldId id="362" r:id="rId51"/>
    <p:sldId id="365" r:id="rId52"/>
    <p:sldId id="366" r:id="rId53"/>
    <p:sldId id="367" r:id="rId54"/>
    <p:sldId id="368" r:id="rId55"/>
    <p:sldId id="455" r:id="rId56"/>
    <p:sldId id="369" r:id="rId57"/>
    <p:sldId id="263" r:id="rId58"/>
    <p:sldId id="311" r:id="rId59"/>
    <p:sldId id="363" r:id="rId60"/>
    <p:sldId id="364" r:id="rId61"/>
    <p:sldId id="265" r:id="rId62"/>
    <p:sldId id="313" r:id="rId63"/>
    <p:sldId id="387" r:id="rId64"/>
    <p:sldId id="314" r:id="rId65"/>
    <p:sldId id="388" r:id="rId66"/>
    <p:sldId id="315" r:id="rId67"/>
    <p:sldId id="389" r:id="rId68"/>
    <p:sldId id="316" r:id="rId69"/>
    <p:sldId id="391" r:id="rId70"/>
    <p:sldId id="317" r:id="rId71"/>
    <p:sldId id="392" r:id="rId72"/>
    <p:sldId id="318" r:id="rId73"/>
    <p:sldId id="393" r:id="rId74"/>
    <p:sldId id="319" r:id="rId75"/>
    <p:sldId id="394" r:id="rId76"/>
    <p:sldId id="320" r:id="rId77"/>
    <p:sldId id="321" r:id="rId78"/>
    <p:sldId id="395" r:id="rId79"/>
    <p:sldId id="449" r:id="rId80"/>
    <p:sldId id="399" r:id="rId81"/>
    <p:sldId id="412" r:id="rId82"/>
    <p:sldId id="341" r:id="rId83"/>
    <p:sldId id="323" r:id="rId84"/>
    <p:sldId id="324" r:id="rId85"/>
    <p:sldId id="325" r:id="rId86"/>
    <p:sldId id="342" r:id="rId87"/>
    <p:sldId id="327" r:id="rId88"/>
    <p:sldId id="328" r:id="rId89"/>
    <p:sldId id="329" r:id="rId90"/>
    <p:sldId id="330" r:id="rId91"/>
    <p:sldId id="331" r:id="rId92"/>
    <p:sldId id="332" r:id="rId93"/>
    <p:sldId id="333" r:id="rId94"/>
    <p:sldId id="334" r:id="rId95"/>
    <p:sldId id="335" r:id="rId96"/>
    <p:sldId id="343" r:id="rId97"/>
    <p:sldId id="337" r:id="rId98"/>
    <p:sldId id="345" r:id="rId99"/>
    <p:sldId id="338" r:id="rId100"/>
    <p:sldId id="344" r:id="rId101"/>
    <p:sldId id="340" r:id="rId102"/>
    <p:sldId id="396" r:id="rId103"/>
    <p:sldId id="398" r:id="rId104"/>
    <p:sldId id="422" r:id="rId105"/>
    <p:sldId id="271" r:id="rId106"/>
    <p:sldId id="370" r:id="rId107"/>
    <p:sldId id="371" r:id="rId108"/>
    <p:sldId id="372" r:id="rId109"/>
    <p:sldId id="386" r:id="rId110"/>
    <p:sldId id="373" r:id="rId111"/>
    <p:sldId id="421" r:id="rId112"/>
    <p:sldId id="378" r:id="rId113"/>
    <p:sldId id="382" r:id="rId114"/>
    <p:sldId id="383" r:id="rId115"/>
    <p:sldId id="456" r:id="rId116"/>
    <p:sldId id="457" r:id="rId117"/>
    <p:sldId id="400" r:id="rId118"/>
    <p:sldId id="401" r:id="rId119"/>
    <p:sldId id="458" r:id="rId120"/>
    <p:sldId id="402" r:id="rId121"/>
    <p:sldId id="403" r:id="rId122"/>
    <p:sldId id="452" r:id="rId123"/>
    <p:sldId id="404" r:id="rId124"/>
    <p:sldId id="405" r:id="rId125"/>
    <p:sldId id="407" r:id="rId126"/>
    <p:sldId id="408" r:id="rId127"/>
    <p:sldId id="409" r:id="rId128"/>
    <p:sldId id="410" r:id="rId129"/>
    <p:sldId id="411" r:id="rId130"/>
    <p:sldId id="270" r:id="rId131"/>
    <p:sldId id="414" r:id="rId132"/>
    <p:sldId id="415" r:id="rId133"/>
    <p:sldId id="447" r:id="rId134"/>
    <p:sldId id="413" r:id="rId135"/>
    <p:sldId id="420" r:id="rId136"/>
    <p:sldId id="424" r:id="rId137"/>
    <p:sldId id="430" r:id="rId138"/>
    <p:sldId id="425" r:id="rId139"/>
    <p:sldId id="426" r:id="rId140"/>
    <p:sldId id="431" r:id="rId141"/>
    <p:sldId id="427" r:id="rId142"/>
    <p:sldId id="428" r:id="rId143"/>
    <p:sldId id="429" r:id="rId144"/>
    <p:sldId id="450" r:id="rId145"/>
    <p:sldId id="451" r:id="rId146"/>
    <p:sldId id="272" r:id="rId147"/>
    <p:sldId id="454" r:id="rId148"/>
    <p:sldId id="453" r:id="rId149"/>
    <p:sldId id="416" r:id="rId150"/>
    <p:sldId id="417" r:id="rId151"/>
    <p:sldId id="418" r:id="rId152"/>
    <p:sldId id="419" r:id="rId153"/>
    <p:sldId id="444" r:id="rId154"/>
    <p:sldId id="432" r:id="rId155"/>
    <p:sldId id="433" r:id="rId156"/>
    <p:sldId id="443" r:id="rId157"/>
    <p:sldId id="435" r:id="rId158"/>
    <p:sldId id="436" r:id="rId159"/>
    <p:sldId id="274" r:id="rId160"/>
    <p:sldId id="437" r:id="rId161"/>
    <p:sldId id="439" r:id="rId162"/>
    <p:sldId id="440" r:id="rId163"/>
    <p:sldId id="445" r:id="rId164"/>
    <p:sldId id="275" r:id="rId165"/>
    <p:sldId id="441" r:id="rId166"/>
    <p:sldId id="446" r:id="rId167"/>
  </p:sldIdLst>
  <p:sldSz cx="9144000" cy="5143500" type="screen16x9"/>
  <p:notesSz cx="6797675" cy="98726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showPr>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88351" autoAdjust="0"/>
  </p:normalViewPr>
  <p:slideViewPr>
    <p:cSldViewPr>
      <p:cViewPr>
        <p:scale>
          <a:sx n="100" d="100"/>
          <a:sy n="100" d="100"/>
        </p:scale>
        <p:origin x="-883" y="-365"/>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charts/_rels/chart1.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Owner\Desktop\School%20Documents\School%20work\STRIPEZ\Electronic%20Project\Survey%20Results%20-%20Copy.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Owner\Desktop\School%20Documents\School%20work\STRIPEZ\Electronic%20Project\Survey%20Results%20-%20Copy.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'Multiple Choice'!$A$2:$A$7</c:f>
              <c:strCache>
                <c:ptCount val="6"/>
                <c:pt idx="0">
                  <c:v>Under 10</c:v>
                </c:pt>
                <c:pt idx="1">
                  <c:v>10-17</c:v>
                </c:pt>
                <c:pt idx="2">
                  <c:v>18-24</c:v>
                </c:pt>
                <c:pt idx="3">
                  <c:v>25-34</c:v>
                </c:pt>
                <c:pt idx="4">
                  <c:v>35-54</c:v>
                </c:pt>
                <c:pt idx="5">
                  <c:v>55+</c:v>
                </c:pt>
              </c:strCache>
            </c:strRef>
          </c:cat>
          <c:val>
            <c:numRef>
              <c:f>'Multiple Choice'!$B$2:$B$7</c:f>
              <c:numCache>
                <c:formatCode>General</c:formatCode>
                <c:ptCount val="6"/>
                <c:pt idx="0">
                  <c:v>1</c:v>
                </c:pt>
                <c:pt idx="1">
                  <c:v>50</c:v>
                </c:pt>
                <c:pt idx="2">
                  <c:v>3</c:v>
                </c:pt>
                <c:pt idx="3">
                  <c:v>4</c:v>
                </c:pt>
                <c:pt idx="4">
                  <c:v>8</c:v>
                </c:pt>
                <c:pt idx="5">
                  <c:v>7</c:v>
                </c:pt>
              </c:numCache>
            </c:numRef>
          </c:val>
        </c:ser>
        <c:axId val="91824512"/>
        <c:axId val="91826048"/>
      </c:barChart>
      <c:catAx>
        <c:axId val="91824512"/>
        <c:scaling>
          <c:orientation val="maxMin"/>
        </c:scaling>
        <c:axPos val="l"/>
        <c:tickLblPos val="nextTo"/>
        <c:crossAx val="91826048"/>
        <c:crosses val="autoZero"/>
        <c:auto val="1"/>
        <c:lblAlgn val="ctr"/>
        <c:lblOffset val="100"/>
      </c:catAx>
      <c:valAx>
        <c:axId val="91826048"/>
        <c:scaling>
          <c:orientation val="minMax"/>
        </c:scaling>
        <c:axPos val="t"/>
        <c:majorGridlines/>
        <c:numFmt formatCode="General" sourceLinked="1"/>
        <c:tickLblPos val="nextTo"/>
        <c:crossAx val="91824512"/>
        <c:crosses val="autoZero"/>
        <c:crossBetween val="between"/>
      </c:valAx>
    </c:plotArea>
    <c:plotVisOnly val="1"/>
    <c:dispBlanksAs val="gap"/>
  </c:chart>
  <c:externalData r:id="rId1"/>
</c:chartSpace>
</file>

<file path=ppt/charts/chart10.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col"/>
        <c:grouping val="clustered"/>
        <c:ser>
          <c:idx val="0"/>
          <c:order val="0"/>
          <c:val>
            <c:numRef>
              <c:f>'Open ended'!$B$85:$B$140</c:f>
              <c:numCache>
                <c:formatCode>"£"#,##0.00_);[Red]\("£"#,##0.00\)</c:formatCode>
                <c:ptCount val="56"/>
                <c:pt idx="0">
                  <c:v>25</c:v>
                </c:pt>
                <c:pt idx="1">
                  <c:v>15</c:v>
                </c:pt>
                <c:pt idx="2">
                  <c:v>49</c:v>
                </c:pt>
                <c:pt idx="3">
                  <c:v>22.5</c:v>
                </c:pt>
                <c:pt idx="4">
                  <c:v>17.5</c:v>
                </c:pt>
                <c:pt idx="5">
                  <c:v>20</c:v>
                </c:pt>
                <c:pt idx="6">
                  <c:v>35</c:v>
                </c:pt>
                <c:pt idx="7">
                  <c:v>19</c:v>
                </c:pt>
                <c:pt idx="8">
                  <c:v>99</c:v>
                </c:pt>
                <c:pt idx="9">
                  <c:v>20</c:v>
                </c:pt>
                <c:pt idx="10">
                  <c:v>20</c:v>
                </c:pt>
                <c:pt idx="11">
                  <c:v>30</c:v>
                </c:pt>
                <c:pt idx="12">
                  <c:v>30</c:v>
                </c:pt>
                <c:pt idx="13">
                  <c:v>45</c:v>
                </c:pt>
                <c:pt idx="14">
                  <c:v>40</c:v>
                </c:pt>
                <c:pt idx="15">
                  <c:v>35</c:v>
                </c:pt>
                <c:pt idx="16">
                  <c:v>30</c:v>
                </c:pt>
                <c:pt idx="17">
                  <c:v>11.3</c:v>
                </c:pt>
                <c:pt idx="18">
                  <c:v>45.99</c:v>
                </c:pt>
                <c:pt idx="19">
                  <c:v>7.5</c:v>
                </c:pt>
                <c:pt idx="20">
                  <c:v>40</c:v>
                </c:pt>
                <c:pt idx="21">
                  <c:v>20</c:v>
                </c:pt>
                <c:pt idx="22">
                  <c:v>50</c:v>
                </c:pt>
                <c:pt idx="23">
                  <c:v>75</c:v>
                </c:pt>
                <c:pt idx="24">
                  <c:v>27.5</c:v>
                </c:pt>
                <c:pt idx="25">
                  <c:v>23</c:v>
                </c:pt>
                <c:pt idx="26">
                  <c:v>19.989999999999821</c:v>
                </c:pt>
                <c:pt idx="27">
                  <c:v>15</c:v>
                </c:pt>
                <c:pt idx="28">
                  <c:v>30</c:v>
                </c:pt>
                <c:pt idx="29">
                  <c:v>50</c:v>
                </c:pt>
                <c:pt idx="30">
                  <c:v>30</c:v>
                </c:pt>
                <c:pt idx="31">
                  <c:v>29.99</c:v>
                </c:pt>
                <c:pt idx="32">
                  <c:v>25</c:v>
                </c:pt>
                <c:pt idx="33">
                  <c:v>60</c:v>
                </c:pt>
                <c:pt idx="34">
                  <c:v>80</c:v>
                </c:pt>
                <c:pt idx="35">
                  <c:v>50</c:v>
                </c:pt>
                <c:pt idx="36">
                  <c:v>35</c:v>
                </c:pt>
                <c:pt idx="37">
                  <c:v>45.99</c:v>
                </c:pt>
                <c:pt idx="38">
                  <c:v>50</c:v>
                </c:pt>
                <c:pt idx="39">
                  <c:v>40</c:v>
                </c:pt>
                <c:pt idx="40">
                  <c:v>10</c:v>
                </c:pt>
                <c:pt idx="41">
                  <c:v>15</c:v>
                </c:pt>
                <c:pt idx="42">
                  <c:v>50</c:v>
                </c:pt>
                <c:pt idx="43">
                  <c:v>39.99</c:v>
                </c:pt>
                <c:pt idx="44">
                  <c:v>15</c:v>
                </c:pt>
                <c:pt idx="45">
                  <c:v>15.99</c:v>
                </c:pt>
                <c:pt idx="46">
                  <c:v>30</c:v>
                </c:pt>
                <c:pt idx="47">
                  <c:v>12</c:v>
                </c:pt>
                <c:pt idx="48">
                  <c:v>17</c:v>
                </c:pt>
                <c:pt idx="49">
                  <c:v>15</c:v>
                </c:pt>
                <c:pt idx="50">
                  <c:v>40</c:v>
                </c:pt>
                <c:pt idx="51">
                  <c:v>16</c:v>
                </c:pt>
                <c:pt idx="52">
                  <c:v>10</c:v>
                </c:pt>
                <c:pt idx="53">
                  <c:v>60</c:v>
                </c:pt>
                <c:pt idx="54">
                  <c:v>50</c:v>
                </c:pt>
                <c:pt idx="55">
                  <c:v>100</c:v>
                </c:pt>
              </c:numCache>
            </c:numRef>
          </c:val>
        </c:ser>
        <c:axId val="92682880"/>
        <c:axId val="92692864"/>
      </c:barChart>
      <c:catAx>
        <c:axId val="92682880"/>
        <c:scaling>
          <c:orientation val="minMax"/>
        </c:scaling>
        <c:delete val="1"/>
        <c:axPos val="b"/>
        <c:tickLblPos val="none"/>
        <c:crossAx val="92692864"/>
        <c:crosses val="autoZero"/>
        <c:auto val="1"/>
        <c:lblAlgn val="ctr"/>
        <c:lblOffset val="100"/>
      </c:catAx>
      <c:valAx>
        <c:axId val="92692864"/>
        <c:scaling>
          <c:orientation val="minMax"/>
          <c:max val="100"/>
        </c:scaling>
        <c:axPos val="l"/>
        <c:majorGridlines/>
        <c:numFmt formatCode="&quot;£&quot;#,##0.00_);[Red]\(&quot;£&quot;#,##0.00\)" sourceLinked="1"/>
        <c:tickLblPos val="nextTo"/>
        <c:crossAx val="92682880"/>
        <c:crosses val="autoZero"/>
        <c:crossBetween val="between"/>
      </c:valAx>
    </c:plotArea>
    <c:plotVisOnly val="1"/>
    <c:dispBlanksAs val="gap"/>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'Multiple Choice'!$A$26:$A$27</c:f>
              <c:strCache>
                <c:ptCount val="2"/>
                <c:pt idx="0">
                  <c:v>Male</c:v>
                </c:pt>
                <c:pt idx="1">
                  <c:v>Female</c:v>
                </c:pt>
              </c:strCache>
            </c:strRef>
          </c:cat>
          <c:val>
            <c:numRef>
              <c:f>'Multiple Choice'!$B$26:$B$27</c:f>
              <c:numCache>
                <c:formatCode>General</c:formatCode>
                <c:ptCount val="2"/>
                <c:pt idx="0">
                  <c:v>34</c:v>
                </c:pt>
                <c:pt idx="1">
                  <c:v>39</c:v>
                </c:pt>
              </c:numCache>
            </c:numRef>
          </c:val>
        </c:ser>
        <c:axId val="91849856"/>
        <c:axId val="91851392"/>
      </c:barChart>
      <c:catAx>
        <c:axId val="91849856"/>
        <c:scaling>
          <c:orientation val="maxMin"/>
        </c:scaling>
        <c:axPos val="l"/>
        <c:tickLblPos val="nextTo"/>
        <c:crossAx val="91851392"/>
        <c:crosses val="autoZero"/>
        <c:auto val="1"/>
        <c:lblAlgn val="ctr"/>
        <c:lblOffset val="100"/>
      </c:catAx>
      <c:valAx>
        <c:axId val="91851392"/>
        <c:scaling>
          <c:orientation val="minMax"/>
          <c:min val="0"/>
        </c:scaling>
        <c:axPos val="t"/>
        <c:majorGridlines/>
        <c:numFmt formatCode="General" sourceLinked="1"/>
        <c:tickLblPos val="nextTo"/>
        <c:crossAx val="91849856"/>
        <c:crosses val="autoZero"/>
        <c:crossBetween val="between"/>
      </c:valAx>
    </c:plotArea>
    <c:plotVisOnly val="1"/>
    <c:dispBlanksAs val="gap"/>
  </c:chart>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'Multiple Choice'!$A$38:$A$42</c:f>
              <c:strCache>
                <c:ptCount val="5"/>
                <c:pt idx="0">
                  <c:v>I have not heard of this product</c:v>
                </c:pt>
                <c:pt idx="1">
                  <c:v>I have heard of this product</c:v>
                </c:pt>
                <c:pt idx="2">
                  <c:v>I have researched into this type of product</c:v>
                </c:pt>
                <c:pt idx="3">
                  <c:v>I have tested a product similar to this</c:v>
                </c:pt>
                <c:pt idx="4">
                  <c:v>I regularly use a product like this</c:v>
                </c:pt>
              </c:strCache>
            </c:strRef>
          </c:cat>
          <c:val>
            <c:numRef>
              <c:f>'Multiple Choice'!$B$38:$B$42</c:f>
              <c:numCache>
                <c:formatCode>General</c:formatCode>
                <c:ptCount val="5"/>
                <c:pt idx="0">
                  <c:v>50</c:v>
                </c:pt>
                <c:pt idx="1">
                  <c:v>19</c:v>
                </c:pt>
                <c:pt idx="2">
                  <c:v>2</c:v>
                </c:pt>
                <c:pt idx="3">
                  <c:v>1</c:v>
                </c:pt>
                <c:pt idx="4">
                  <c:v>1</c:v>
                </c:pt>
              </c:numCache>
            </c:numRef>
          </c:val>
        </c:ser>
        <c:axId val="91961984"/>
        <c:axId val="91967872"/>
      </c:barChart>
      <c:catAx>
        <c:axId val="91961984"/>
        <c:scaling>
          <c:orientation val="maxMin"/>
        </c:scaling>
        <c:axPos val="l"/>
        <c:tickLblPos val="nextTo"/>
        <c:crossAx val="91967872"/>
        <c:crosses val="autoZero"/>
        <c:auto val="1"/>
        <c:lblAlgn val="ctr"/>
        <c:lblOffset val="100"/>
      </c:catAx>
      <c:valAx>
        <c:axId val="91967872"/>
        <c:scaling>
          <c:orientation val="minMax"/>
        </c:scaling>
        <c:axPos val="t"/>
        <c:majorGridlines/>
        <c:numFmt formatCode="General" sourceLinked="1"/>
        <c:tickLblPos val="nextTo"/>
        <c:crossAx val="91961984"/>
        <c:crosses val="autoZero"/>
        <c:crossBetween val="between"/>
      </c:valAx>
    </c:plotArea>
    <c:plotVisOnly val="1"/>
    <c:dispBlanksAs val="gap"/>
  </c:chart>
  <c:externalData r:id="rId1"/>
</c:chartSpace>
</file>

<file path=ppt/charts/chart4.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'Multiple Choice'!$A$61:$A$66</c:f>
              <c:strCache>
                <c:ptCount val="6"/>
                <c:pt idx="0">
                  <c:v>Less than 1 month</c:v>
                </c:pt>
                <c:pt idx="1">
                  <c:v>1 - 6 months</c:v>
                </c:pt>
                <c:pt idx="2">
                  <c:v>6 months to 1 year</c:v>
                </c:pt>
                <c:pt idx="3">
                  <c:v>1 - 2 years</c:v>
                </c:pt>
                <c:pt idx="4">
                  <c:v>Over 2 years</c:v>
                </c:pt>
                <c:pt idx="5">
                  <c:v>N/A</c:v>
                </c:pt>
              </c:strCache>
            </c:strRef>
          </c:cat>
          <c:val>
            <c:numRef>
              <c:f>'Multiple Choice'!$B$61:$B$66</c:f>
              <c:numCache>
                <c:formatCode>General</c:formatCode>
                <c:ptCount val="6"/>
                <c:pt idx="0">
                  <c:v>0</c:v>
                </c:pt>
                <c:pt idx="1">
                  <c:v>1</c:v>
                </c:pt>
                <c:pt idx="2">
                  <c:v>0</c:v>
                </c:pt>
                <c:pt idx="3">
                  <c:v>1</c:v>
                </c:pt>
                <c:pt idx="4">
                  <c:v>3</c:v>
                </c:pt>
                <c:pt idx="5">
                  <c:v>68</c:v>
                </c:pt>
              </c:numCache>
            </c:numRef>
          </c:val>
        </c:ser>
        <c:axId val="91974656"/>
        <c:axId val="92017408"/>
      </c:barChart>
      <c:catAx>
        <c:axId val="91974656"/>
        <c:scaling>
          <c:orientation val="maxMin"/>
        </c:scaling>
        <c:axPos val="l"/>
        <c:tickLblPos val="nextTo"/>
        <c:crossAx val="92017408"/>
        <c:crosses val="autoZero"/>
        <c:auto val="1"/>
        <c:lblAlgn val="ctr"/>
        <c:lblOffset val="100"/>
      </c:catAx>
      <c:valAx>
        <c:axId val="92017408"/>
        <c:scaling>
          <c:orientation val="minMax"/>
        </c:scaling>
        <c:axPos val="t"/>
        <c:majorGridlines/>
        <c:numFmt formatCode="General" sourceLinked="1"/>
        <c:tickLblPos val="nextTo"/>
        <c:crossAx val="91974656"/>
        <c:crosses val="autoZero"/>
        <c:crossBetween val="between"/>
      </c:valAx>
    </c:plotArea>
    <c:plotVisOnly val="1"/>
    <c:dispBlanksAs val="gap"/>
  </c:chart>
  <c:externalData r:id="rId1"/>
</c:chartSpace>
</file>

<file path=ppt/charts/chart5.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'Multiple Choice'!$A$85:$A$90</c:f>
              <c:strCache>
                <c:ptCount val="6"/>
                <c:pt idx="0">
                  <c:v>Daily</c:v>
                </c:pt>
                <c:pt idx="1">
                  <c:v>At least once a week</c:v>
                </c:pt>
                <c:pt idx="2">
                  <c:v>Several times a month</c:v>
                </c:pt>
                <c:pt idx="3">
                  <c:v>Every 2 - 6 months</c:v>
                </c:pt>
                <c:pt idx="4">
                  <c:v>Once a year</c:v>
                </c:pt>
                <c:pt idx="5">
                  <c:v>N/A</c:v>
                </c:pt>
              </c:strCache>
            </c:strRef>
          </c:cat>
          <c:val>
            <c:numRef>
              <c:f>'Multiple Choice'!$B$85:$B$90</c:f>
              <c:numCache>
                <c:formatCode>General</c:formatCode>
                <c:ptCount val="6"/>
                <c:pt idx="0">
                  <c:v>3</c:v>
                </c:pt>
                <c:pt idx="1">
                  <c:v>8</c:v>
                </c:pt>
                <c:pt idx="2">
                  <c:v>2</c:v>
                </c:pt>
                <c:pt idx="3">
                  <c:v>3</c:v>
                </c:pt>
                <c:pt idx="4">
                  <c:v>4</c:v>
                </c:pt>
                <c:pt idx="5">
                  <c:v>53</c:v>
                </c:pt>
              </c:numCache>
            </c:numRef>
          </c:val>
        </c:ser>
        <c:axId val="92049408"/>
        <c:axId val="92050944"/>
      </c:barChart>
      <c:catAx>
        <c:axId val="92049408"/>
        <c:scaling>
          <c:orientation val="maxMin"/>
        </c:scaling>
        <c:axPos val="l"/>
        <c:tickLblPos val="nextTo"/>
        <c:crossAx val="92050944"/>
        <c:crosses val="autoZero"/>
        <c:auto val="1"/>
        <c:lblAlgn val="ctr"/>
        <c:lblOffset val="100"/>
      </c:catAx>
      <c:valAx>
        <c:axId val="92050944"/>
        <c:scaling>
          <c:orientation val="minMax"/>
        </c:scaling>
        <c:axPos val="t"/>
        <c:majorGridlines/>
        <c:numFmt formatCode="General" sourceLinked="1"/>
        <c:tickLblPos val="nextTo"/>
        <c:crossAx val="92049408"/>
        <c:crosses val="autoZero"/>
        <c:crossBetween val="between"/>
      </c:valAx>
    </c:plotArea>
    <c:plotVisOnly val="1"/>
    <c:dispBlanksAs val="gap"/>
  </c:chart>
  <c:externalData r:id="rId1"/>
</c:chartSpace>
</file>

<file path=ppt/charts/chart6.xml><?xml version="1.0" encoding="utf-8"?>
<c:chartSpace xmlns:c="http://schemas.openxmlformats.org/drawingml/2006/chart" xmlns:a="http://schemas.openxmlformats.org/drawingml/2006/main" xmlns:r="http://schemas.openxmlformats.org/officeDocument/2006/relationships">
  <c:date1904 val="1"/>
  <c:lang val="en-GB"/>
  <c:style val="47"/>
  <c:chart>
    <c:autoTitleDeleted val="1"/>
    <c:plotArea>
      <c:layout/>
      <c:barChart>
        <c:barDir val="bar"/>
        <c:grouping val="clustered"/>
        <c:ser>
          <c:idx val="0"/>
          <c:order val="0"/>
          <c:tx>
            <c:v>Series1</c:v>
          </c:tx>
          <c:cat>
            <c:numRef>
              <c:f>'Multiple Choice'!$A$109:$A$113</c:f>
              <c:numCache>
                <c:formatCode>General</c:formatCode>
                <c:ptCount val="5"/>
                <c:pt idx="0">
                  <c:v>1</c:v>
                </c:pt>
                <c:pt idx="1">
                  <c:v>2</c:v>
                </c:pt>
                <c:pt idx="2">
                  <c:v>3</c:v>
                </c:pt>
                <c:pt idx="3">
                  <c:v>4</c:v>
                </c:pt>
                <c:pt idx="4">
                  <c:v>5</c:v>
                </c:pt>
              </c:numCache>
            </c:numRef>
          </c:cat>
          <c:val>
            <c:numRef>
              <c:f>'Multiple Choice'!$B$109:$B$113</c:f>
              <c:numCache>
                <c:formatCode>General</c:formatCode>
                <c:ptCount val="5"/>
                <c:pt idx="0">
                  <c:v>25</c:v>
                </c:pt>
                <c:pt idx="1">
                  <c:v>17</c:v>
                </c:pt>
                <c:pt idx="2">
                  <c:v>15</c:v>
                </c:pt>
                <c:pt idx="3">
                  <c:v>10</c:v>
                </c:pt>
                <c:pt idx="4">
                  <c:v>6</c:v>
                </c:pt>
              </c:numCache>
            </c:numRef>
          </c:val>
        </c:ser>
        <c:axId val="92103808"/>
        <c:axId val="92105344"/>
      </c:barChart>
      <c:catAx>
        <c:axId val="92103808"/>
        <c:scaling>
          <c:orientation val="maxMin"/>
        </c:scaling>
        <c:axPos val="l"/>
        <c:numFmt formatCode="General" sourceLinked="1"/>
        <c:tickLblPos val="nextTo"/>
        <c:crossAx val="92105344"/>
        <c:crosses val="autoZero"/>
        <c:auto val="1"/>
        <c:lblAlgn val="ctr"/>
        <c:lblOffset val="100"/>
      </c:catAx>
      <c:valAx>
        <c:axId val="92105344"/>
        <c:scaling>
          <c:orientation val="minMax"/>
        </c:scaling>
        <c:axPos val="t"/>
        <c:majorGridlines/>
        <c:numFmt formatCode="General" sourceLinked="1"/>
        <c:tickLblPos val="nextTo"/>
        <c:crossAx val="92103808"/>
        <c:crosses val="autoZero"/>
        <c:crossBetween val="between"/>
      </c:valAx>
    </c:plotArea>
    <c:plotVisOnly val="1"/>
    <c:dispBlanksAs val="gap"/>
  </c:chart>
  <c:externalData r:id="rId1"/>
</c:chartSpace>
</file>

<file path=ppt/charts/chart7.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'Open ended'!$A$2:$A$9</c:f>
              <c:strCache>
                <c:ptCount val="8"/>
                <c:pt idx="0">
                  <c:v>Size</c:v>
                </c:pt>
                <c:pt idx="1">
                  <c:v>Multiple Colours</c:v>
                </c:pt>
                <c:pt idx="2">
                  <c:v>Digital</c:v>
                </c:pt>
                <c:pt idx="3">
                  <c:v>Price</c:v>
                </c:pt>
                <c:pt idx="4">
                  <c:v>Finished Product</c:v>
                </c:pt>
                <c:pt idx="5">
                  <c:v>Resolution</c:v>
                </c:pt>
                <c:pt idx="6">
                  <c:v>Attractive</c:v>
                </c:pt>
                <c:pt idx="7">
                  <c:v>Simplicity</c:v>
                </c:pt>
              </c:strCache>
            </c:strRef>
          </c:cat>
          <c:val>
            <c:numRef>
              <c:f>'Open ended'!$B$2:$B$9</c:f>
              <c:numCache>
                <c:formatCode>General</c:formatCode>
                <c:ptCount val="8"/>
                <c:pt idx="0">
                  <c:v>15</c:v>
                </c:pt>
                <c:pt idx="1">
                  <c:v>28</c:v>
                </c:pt>
                <c:pt idx="2">
                  <c:v>1</c:v>
                </c:pt>
                <c:pt idx="3">
                  <c:v>20</c:v>
                </c:pt>
                <c:pt idx="4">
                  <c:v>12</c:v>
                </c:pt>
                <c:pt idx="5">
                  <c:v>9</c:v>
                </c:pt>
                <c:pt idx="6">
                  <c:v>18</c:v>
                </c:pt>
                <c:pt idx="7">
                  <c:v>5</c:v>
                </c:pt>
              </c:numCache>
            </c:numRef>
          </c:val>
        </c:ser>
        <c:axId val="92782592"/>
        <c:axId val="92784128"/>
      </c:barChart>
      <c:catAx>
        <c:axId val="92782592"/>
        <c:scaling>
          <c:orientation val="maxMin"/>
        </c:scaling>
        <c:axPos val="l"/>
        <c:tickLblPos val="nextTo"/>
        <c:crossAx val="92784128"/>
        <c:crosses val="autoZero"/>
        <c:auto val="1"/>
        <c:lblAlgn val="ctr"/>
        <c:lblOffset val="100"/>
      </c:catAx>
      <c:valAx>
        <c:axId val="92784128"/>
        <c:scaling>
          <c:orientation val="minMax"/>
        </c:scaling>
        <c:axPos val="t"/>
        <c:majorGridlines/>
        <c:numFmt formatCode="General" sourceLinked="1"/>
        <c:tickLblPos val="nextTo"/>
        <c:crossAx val="92782592"/>
        <c:crosses val="autoZero"/>
        <c:crossBetween val="between"/>
      </c:valAx>
    </c:plotArea>
    <c:plotVisOnly val="1"/>
    <c:dispBlanksAs val="gap"/>
  </c:chart>
  <c:externalData r:id="rId1"/>
</c:chartSpace>
</file>

<file path=ppt/charts/chart8.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'Open ended'!$A$28:$A$37</c:f>
              <c:strCache>
                <c:ptCount val="10"/>
                <c:pt idx="0">
                  <c:v>Expensive</c:v>
                </c:pt>
                <c:pt idx="1">
                  <c:v>No Remote Control</c:v>
                </c:pt>
                <c:pt idx="2">
                  <c:v>Sharp Edges</c:v>
                </c:pt>
                <c:pt idx="3">
                  <c:v>Too strong colours</c:v>
                </c:pt>
                <c:pt idx="4">
                  <c:v>Too big</c:v>
                </c:pt>
                <c:pt idx="5">
                  <c:v>Could break easily</c:v>
                </c:pt>
                <c:pt idx="6">
                  <c:v>Too simple/Boring</c:v>
                </c:pt>
                <c:pt idx="7">
                  <c:v>Too small</c:v>
                </c:pt>
                <c:pt idx="8">
                  <c:v>Not enough colours</c:v>
                </c:pt>
                <c:pt idx="9">
                  <c:v>Not enough resolution</c:v>
                </c:pt>
              </c:strCache>
            </c:strRef>
          </c:cat>
          <c:val>
            <c:numRef>
              <c:f>'Open ended'!$B$28:$B$37</c:f>
              <c:numCache>
                <c:formatCode>General</c:formatCode>
                <c:ptCount val="10"/>
                <c:pt idx="0">
                  <c:v>20</c:v>
                </c:pt>
                <c:pt idx="1">
                  <c:v>1</c:v>
                </c:pt>
                <c:pt idx="2">
                  <c:v>2</c:v>
                </c:pt>
                <c:pt idx="3">
                  <c:v>1</c:v>
                </c:pt>
                <c:pt idx="4">
                  <c:v>3</c:v>
                </c:pt>
                <c:pt idx="5">
                  <c:v>2</c:v>
                </c:pt>
                <c:pt idx="6">
                  <c:v>4</c:v>
                </c:pt>
                <c:pt idx="7">
                  <c:v>5</c:v>
                </c:pt>
                <c:pt idx="8">
                  <c:v>6</c:v>
                </c:pt>
                <c:pt idx="9">
                  <c:v>2</c:v>
                </c:pt>
              </c:numCache>
            </c:numRef>
          </c:val>
        </c:ser>
        <c:axId val="92823552"/>
        <c:axId val="92825088"/>
      </c:barChart>
      <c:catAx>
        <c:axId val="92823552"/>
        <c:scaling>
          <c:orientation val="maxMin"/>
        </c:scaling>
        <c:axPos val="l"/>
        <c:tickLblPos val="nextTo"/>
        <c:crossAx val="92825088"/>
        <c:crosses val="autoZero"/>
        <c:auto val="1"/>
        <c:lblAlgn val="ctr"/>
        <c:lblOffset val="100"/>
      </c:catAx>
      <c:valAx>
        <c:axId val="92825088"/>
        <c:scaling>
          <c:orientation val="minMax"/>
        </c:scaling>
        <c:axPos val="t"/>
        <c:majorGridlines/>
        <c:numFmt formatCode="General" sourceLinked="1"/>
        <c:tickLblPos val="nextTo"/>
        <c:crossAx val="92823552"/>
        <c:crosses val="autoZero"/>
        <c:crossBetween val="between"/>
      </c:valAx>
    </c:plotArea>
    <c:plotVisOnly val="1"/>
    <c:dispBlanksAs val="gap"/>
  </c:chart>
  <c:externalData r:id="rId1"/>
</c:chartSpace>
</file>

<file path=ppt/charts/chart9.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'Open ended'!$A$56:$A$66</c:f>
              <c:strCache>
                <c:ptCount val="11"/>
                <c:pt idx="0">
                  <c:v>Cheap</c:v>
                </c:pt>
                <c:pt idx="1">
                  <c:v>Multi Coloured</c:v>
                </c:pt>
                <c:pt idx="2">
                  <c:v>Look nice</c:v>
                </c:pt>
                <c:pt idx="3">
                  <c:v>Smooth Case</c:v>
                </c:pt>
                <c:pt idx="4">
                  <c:v>Easy to Use</c:v>
                </c:pt>
                <c:pt idx="5">
                  <c:v>Expensive Hardware</c:v>
                </c:pt>
                <c:pt idx="6">
                  <c:v>Large</c:v>
                </c:pt>
                <c:pt idx="7">
                  <c:v>Great Quality</c:v>
                </c:pt>
                <c:pt idx="8">
                  <c:v>Portable</c:v>
                </c:pt>
                <c:pt idx="9">
                  <c:v>Wooden Case</c:v>
                </c:pt>
                <c:pt idx="10">
                  <c:v>Multiple Audio Inputs</c:v>
                </c:pt>
              </c:strCache>
            </c:strRef>
          </c:cat>
          <c:val>
            <c:numRef>
              <c:f>'Open ended'!$B$56:$B$66</c:f>
              <c:numCache>
                <c:formatCode>General</c:formatCode>
                <c:ptCount val="11"/>
                <c:pt idx="0">
                  <c:v>5</c:v>
                </c:pt>
                <c:pt idx="1">
                  <c:v>36</c:v>
                </c:pt>
                <c:pt idx="2">
                  <c:v>8</c:v>
                </c:pt>
                <c:pt idx="3">
                  <c:v>6</c:v>
                </c:pt>
                <c:pt idx="4">
                  <c:v>6</c:v>
                </c:pt>
                <c:pt idx="5">
                  <c:v>1</c:v>
                </c:pt>
                <c:pt idx="6">
                  <c:v>4</c:v>
                </c:pt>
                <c:pt idx="7">
                  <c:v>5</c:v>
                </c:pt>
                <c:pt idx="8">
                  <c:v>3</c:v>
                </c:pt>
                <c:pt idx="9">
                  <c:v>10</c:v>
                </c:pt>
                <c:pt idx="10">
                  <c:v>13</c:v>
                </c:pt>
              </c:numCache>
            </c:numRef>
          </c:val>
        </c:ser>
        <c:axId val="92845952"/>
        <c:axId val="92847488"/>
      </c:barChart>
      <c:catAx>
        <c:axId val="92845952"/>
        <c:scaling>
          <c:orientation val="maxMin"/>
        </c:scaling>
        <c:axPos val="l"/>
        <c:tickLblPos val="nextTo"/>
        <c:crossAx val="92847488"/>
        <c:crosses val="autoZero"/>
        <c:auto val="1"/>
        <c:lblAlgn val="ctr"/>
        <c:lblOffset val="100"/>
      </c:catAx>
      <c:valAx>
        <c:axId val="92847488"/>
        <c:scaling>
          <c:orientation val="minMax"/>
        </c:scaling>
        <c:axPos val="t"/>
        <c:majorGridlines/>
        <c:numFmt formatCode="General" sourceLinked="1"/>
        <c:tickLblPos val="nextTo"/>
        <c:crossAx val="92845952"/>
        <c:crosses val="autoZero"/>
        <c:crossBetween val="between"/>
      </c:valAx>
    </c:plotArea>
    <c:plotVisOnly val="1"/>
    <c:dispBlanksAs val="gap"/>
  </c:chart>
  <c:externalData r:id="rId1"/>
</c:chartSpace>
</file>

<file path=ppt/drawings/_rels/vmlDrawing1.vml.rels><?xml version="1.0" encoding="UTF-8" standalone="yes"?>
<Relationships xmlns="http://schemas.openxmlformats.org/package/2006/relationships"><Relationship Id="rId1" Type="http://schemas.openxmlformats.org/officeDocument/2006/relationships/image" Target="../media/image58.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7.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8.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9.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0.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1.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9.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0.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2.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3.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4.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5.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633"/>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50443" y="0"/>
            <a:ext cx="2945659" cy="493633"/>
          </a:xfrm>
          <a:prstGeom prst="rect">
            <a:avLst/>
          </a:prstGeom>
        </p:spPr>
        <p:txBody>
          <a:bodyPr vert="horz" lIns="91440" tIns="45720" rIns="91440" bIns="45720" rtlCol="0"/>
          <a:lstStyle>
            <a:lvl1pPr algn="r">
              <a:defRPr sz="1200"/>
            </a:lvl1pPr>
          </a:lstStyle>
          <a:p>
            <a:fld id="{139FA8E7-A3B2-4F83-99C5-6DEBE77ECE4A}" type="datetimeFigureOut">
              <a:rPr lang="en-GB" smtClean="0"/>
              <a:pPr/>
              <a:t>02/10/2018</a:t>
            </a:fld>
            <a:endParaRPr lang="en-GB" dirty="0"/>
          </a:p>
        </p:txBody>
      </p:sp>
      <p:sp>
        <p:nvSpPr>
          <p:cNvPr id="4" name="Slide Image Placeholder 3"/>
          <p:cNvSpPr>
            <a:spLocks noGrp="1" noRot="1" noChangeAspect="1"/>
          </p:cNvSpPr>
          <p:nvPr>
            <p:ph type="sldImg" idx="2"/>
          </p:nvPr>
        </p:nvSpPr>
        <p:spPr>
          <a:xfrm>
            <a:off x="106363" y="739775"/>
            <a:ext cx="6584950" cy="3703638"/>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79768" y="4689516"/>
            <a:ext cx="5438140" cy="444269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377316"/>
            <a:ext cx="2945659" cy="493633"/>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50443" y="9377316"/>
            <a:ext cx="2945659" cy="493633"/>
          </a:xfrm>
          <a:prstGeom prst="rect">
            <a:avLst/>
          </a:prstGeom>
        </p:spPr>
        <p:txBody>
          <a:bodyPr vert="horz" lIns="91440" tIns="45720" rIns="91440" bIns="45720" rtlCol="0" anchor="b"/>
          <a:lstStyle>
            <a:lvl1pPr algn="r">
              <a:defRPr sz="1200"/>
            </a:lvl1pPr>
          </a:lstStyle>
          <a:p>
            <a:fld id="{E251244F-9F7E-4F23-A5E4-09409778FA46}" type="slidenum">
              <a:rPr lang="en-GB" smtClean="0"/>
              <a:pPr/>
              <a:t>‹#›</a:t>
            </a:fld>
            <a:endParaRPr lang="en-GB"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3281362"/>
            <a:ext cx="9144000" cy="1862138"/>
          </a:xfrm>
          <a:prstGeom prst="rect">
            <a:avLst/>
          </a:prstGeom>
        </p:spPr>
      </p:pic>
      <p:sp>
        <p:nvSpPr>
          <p:cNvPr id="2" name="Title 1"/>
          <p:cNvSpPr>
            <a:spLocks noGrp="1"/>
          </p:cNvSpPr>
          <p:nvPr>
            <p:ph type="ctrTitle"/>
          </p:nvPr>
        </p:nvSpPr>
        <p:spPr>
          <a:xfrm>
            <a:off x="1028700" y="1352554"/>
            <a:ext cx="7086600" cy="1368822"/>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028700" y="2724151"/>
            <a:ext cx="7086600" cy="51435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5932171" y="3235746"/>
            <a:ext cx="2183130" cy="280982"/>
          </a:xfrm>
        </p:spPr>
        <p:txBody>
          <a:bodyPr/>
          <a:lstStyle/>
          <a:p>
            <a:fld id="{3956FF9B-6BB5-4E0B-8975-1878D2A9B3A2}" type="datetime1">
              <a:rPr lang="en-GB" smtClean="0"/>
              <a:pPr/>
              <a:t>02/10/2018</a:t>
            </a:fld>
            <a:endParaRPr lang="en-GB" dirty="0"/>
          </a:p>
        </p:txBody>
      </p:sp>
      <p:sp>
        <p:nvSpPr>
          <p:cNvPr id="5" name="Footer Placeholder 4"/>
          <p:cNvSpPr>
            <a:spLocks noGrp="1"/>
          </p:cNvSpPr>
          <p:nvPr>
            <p:ph type="ftr" sz="quarter" idx="11"/>
          </p:nvPr>
        </p:nvSpPr>
        <p:spPr>
          <a:xfrm>
            <a:off x="1028700" y="3242885"/>
            <a:ext cx="4800600" cy="273844"/>
          </a:xfrm>
        </p:spPr>
        <p:txBody>
          <a:bodyPr/>
          <a:lstStyle>
            <a:lvl1pPr>
              <a:defRPr sz="700"/>
            </a:lvl1pPr>
          </a:lstStyle>
          <a:p>
            <a:r>
              <a:rPr lang="en-GB" dirty="0" smtClean="0"/>
              <a:t>Samuel Simpson Centre Number: 51339 Candidate Number: 6041</a:t>
            </a:r>
            <a:endParaRPr lang="en-GB" dirty="0"/>
          </a:p>
        </p:txBody>
      </p:sp>
      <p:sp>
        <p:nvSpPr>
          <p:cNvPr id="6" name="Slide Number Placeholder 5"/>
          <p:cNvSpPr>
            <a:spLocks noGrp="1"/>
          </p:cNvSpPr>
          <p:nvPr>
            <p:ph type="sldNum" sz="quarter" idx="12"/>
          </p:nvPr>
        </p:nvSpPr>
        <p:spPr>
          <a:xfrm>
            <a:off x="6057900" y="1073151"/>
            <a:ext cx="2057400" cy="273844"/>
          </a:xfrm>
        </p:spPr>
        <p:txBody>
          <a:bodyPr/>
          <a:lstStyle/>
          <a:p>
            <a:fld id="{B31EAD7B-CCC0-452B-A52D-F6968E39A2CA}" type="slidenum">
              <a:rPr lang="en-GB" smtClean="0"/>
              <a:pPr/>
              <a:t>‹#›</a:t>
            </a:fld>
            <a:endParaRPr lang="en-GB" dirty="0"/>
          </a:p>
        </p:txBody>
      </p:sp>
    </p:spTree>
    <p:extLst>
      <p:ext uri="{BB962C8B-B14F-4D97-AF65-F5344CB8AC3E}">
        <p14:creationId xmlns="" xmlns:p14="http://schemas.microsoft.com/office/powerpoint/2010/main" val="2129309958"/>
      </p:ext>
    </p:extLst>
  </p:cSld>
  <p:clrMapOvr>
    <a:masterClrMapping/>
  </p:clrMapOvr>
  <p:extLst mod="1">
    <p:ext uri="{DCECCB84-F9BA-43D5-87BE-67443E8EF086}">
      <p15:sldGuideLst xmlns=""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32" y="3523021"/>
            <a:ext cx="8116526" cy="614516"/>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1295" y="706080"/>
            <a:ext cx="8116380" cy="260862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514350" y="4137537"/>
            <a:ext cx="8115300" cy="52647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653A2EA-0C79-4C93-91ED-CFEDD2416986}" type="datetime1">
              <a:rPr lang="en-GB" smtClean="0"/>
              <a:pPr/>
              <a:t>02/10/2018</a:t>
            </a:fld>
            <a:endParaRPr lang="en-GB" dirty="0"/>
          </a:p>
        </p:txBody>
      </p:sp>
      <p:sp>
        <p:nvSpPr>
          <p:cNvPr id="6" name="Footer Placeholder 5"/>
          <p:cNvSpPr>
            <a:spLocks noGrp="1"/>
          </p:cNvSpPr>
          <p:nvPr>
            <p:ph type="ftr" sz="quarter" idx="11"/>
          </p:nvPr>
        </p:nvSpPr>
        <p:spPr/>
        <p:txBody>
          <a:bodyPr/>
          <a:lstStyle>
            <a:lvl1pPr>
              <a:defRPr sz="700"/>
            </a:lvl1pPr>
          </a:lstStyle>
          <a:p>
            <a:r>
              <a:rPr lang="en-GB" dirty="0" smtClean="0"/>
              <a:t>Samuel Simpson Centre Number: 51339 Candidate Number: 6041</a:t>
            </a:r>
            <a:endParaRPr lang="en-GB" dirty="0"/>
          </a:p>
        </p:txBody>
      </p:sp>
      <p:sp>
        <p:nvSpPr>
          <p:cNvPr id="7" name="Slide Number Placeholder 6"/>
          <p:cNvSpPr>
            <a:spLocks noGrp="1"/>
          </p:cNvSpPr>
          <p:nvPr>
            <p:ph type="sldNum" sz="quarter" idx="12"/>
          </p:nvPr>
        </p:nvSpPr>
        <p:spPr/>
        <p:txBody>
          <a:bodyPr/>
          <a:lstStyle/>
          <a:p>
            <a:fld id="{B31EAD7B-CCC0-452B-A52D-F6968E39A2CA}" type="slidenum">
              <a:rPr lang="en-GB" smtClean="0"/>
              <a:pPr/>
              <a:t>‹#›</a:t>
            </a:fld>
            <a:endParaRPr lang="en-GB" dirty="0"/>
          </a:p>
        </p:txBody>
      </p:sp>
    </p:spTree>
    <p:extLst>
      <p:ext uri="{BB962C8B-B14F-4D97-AF65-F5344CB8AC3E}">
        <p14:creationId xmlns="" xmlns:p14="http://schemas.microsoft.com/office/powerpoint/2010/main" val="268439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3281362"/>
            <a:ext cx="9144000" cy="1862138"/>
          </a:xfrm>
          <a:prstGeom prst="rect">
            <a:avLst/>
          </a:prstGeom>
        </p:spPr>
      </p:pic>
      <p:sp>
        <p:nvSpPr>
          <p:cNvPr id="2" name="Title 1"/>
          <p:cNvSpPr>
            <a:spLocks noGrp="1"/>
          </p:cNvSpPr>
          <p:nvPr>
            <p:ph type="title"/>
          </p:nvPr>
        </p:nvSpPr>
        <p:spPr>
          <a:xfrm>
            <a:off x="514350" y="565150"/>
            <a:ext cx="8115300" cy="2101850"/>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768351" y="2736851"/>
            <a:ext cx="7597887" cy="749300"/>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5860839" y="285751"/>
            <a:ext cx="2183130" cy="273844"/>
          </a:xfrm>
        </p:spPr>
        <p:txBody>
          <a:bodyPr/>
          <a:lstStyle>
            <a:lvl1pPr algn="r">
              <a:defRPr/>
            </a:lvl1pPr>
          </a:lstStyle>
          <a:p>
            <a:fld id="{D3624706-BF91-4563-9AF7-4FF5E11CC253}" type="datetime1">
              <a:rPr lang="en-GB" smtClean="0"/>
              <a:pPr/>
              <a:t>02/10/2018</a:t>
            </a:fld>
            <a:endParaRPr lang="en-GB" dirty="0"/>
          </a:p>
        </p:txBody>
      </p:sp>
      <p:sp>
        <p:nvSpPr>
          <p:cNvPr id="6" name="Footer Placeholder 5"/>
          <p:cNvSpPr>
            <a:spLocks noGrp="1"/>
          </p:cNvSpPr>
          <p:nvPr>
            <p:ph type="ftr" sz="quarter" idx="11"/>
          </p:nvPr>
        </p:nvSpPr>
        <p:spPr>
          <a:xfrm>
            <a:off x="514350" y="284957"/>
            <a:ext cx="5243619" cy="273844"/>
          </a:xfrm>
        </p:spPr>
        <p:txBody>
          <a:bodyPr/>
          <a:lstStyle>
            <a:lvl1pPr>
              <a:defRPr sz="700"/>
            </a:lvl1pPr>
          </a:lstStyle>
          <a:p>
            <a:r>
              <a:rPr lang="en-GB" dirty="0" smtClean="0"/>
              <a:t>Samuel Simpson Centre Number: 51339 Candidate Number: 6041</a:t>
            </a:r>
            <a:endParaRPr lang="en-GB" dirty="0"/>
          </a:p>
        </p:txBody>
      </p:sp>
      <p:sp>
        <p:nvSpPr>
          <p:cNvPr id="7" name="Slide Number Placeholder 6"/>
          <p:cNvSpPr>
            <a:spLocks noGrp="1"/>
          </p:cNvSpPr>
          <p:nvPr>
            <p:ph type="sldNum" sz="quarter" idx="12"/>
          </p:nvPr>
        </p:nvSpPr>
        <p:spPr>
          <a:xfrm>
            <a:off x="8146840" y="285751"/>
            <a:ext cx="482811" cy="273844"/>
          </a:xfrm>
        </p:spPr>
        <p:txBody>
          <a:bodyPr/>
          <a:lstStyle/>
          <a:p>
            <a:fld id="{B31EAD7B-CCC0-452B-A52D-F6968E39A2CA}" type="slidenum">
              <a:rPr lang="en-GB" smtClean="0"/>
              <a:pPr/>
              <a:t>‹#›</a:t>
            </a:fld>
            <a:endParaRPr lang="en-GB" dirty="0"/>
          </a:p>
        </p:txBody>
      </p:sp>
    </p:spTree>
    <p:extLst>
      <p:ext uri="{BB962C8B-B14F-4D97-AF65-F5344CB8AC3E}">
        <p14:creationId xmlns="" xmlns:p14="http://schemas.microsoft.com/office/powerpoint/2010/main" val="22074639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3281362"/>
            <a:ext cx="9144000" cy="1862138"/>
          </a:xfrm>
          <a:prstGeom prst="rect">
            <a:avLst/>
          </a:prstGeom>
        </p:spPr>
      </p:pic>
      <p:sp>
        <p:nvSpPr>
          <p:cNvPr id="2" name="Title 1"/>
          <p:cNvSpPr>
            <a:spLocks noGrp="1"/>
          </p:cNvSpPr>
          <p:nvPr>
            <p:ph type="title"/>
          </p:nvPr>
        </p:nvSpPr>
        <p:spPr>
          <a:xfrm>
            <a:off x="768351" y="565151"/>
            <a:ext cx="7613650" cy="1953371"/>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977899" y="2524168"/>
            <a:ext cx="7194552" cy="333332"/>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768351" y="2969898"/>
            <a:ext cx="7613650" cy="509903"/>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5860839" y="285751"/>
            <a:ext cx="2183130" cy="273844"/>
          </a:xfrm>
        </p:spPr>
        <p:txBody>
          <a:bodyPr/>
          <a:lstStyle>
            <a:lvl1pPr algn="r">
              <a:defRPr/>
            </a:lvl1pPr>
          </a:lstStyle>
          <a:p>
            <a:fld id="{70AE2CFC-707A-40D6-9478-8AA42A44F400}" type="datetime1">
              <a:rPr lang="en-GB" smtClean="0"/>
              <a:pPr/>
              <a:t>02/10/2018</a:t>
            </a:fld>
            <a:endParaRPr lang="en-GB" dirty="0"/>
          </a:p>
        </p:txBody>
      </p:sp>
      <p:sp>
        <p:nvSpPr>
          <p:cNvPr id="6" name="Footer Placeholder 5"/>
          <p:cNvSpPr>
            <a:spLocks noGrp="1"/>
          </p:cNvSpPr>
          <p:nvPr>
            <p:ph type="ftr" sz="quarter" idx="11"/>
          </p:nvPr>
        </p:nvSpPr>
        <p:spPr>
          <a:xfrm>
            <a:off x="514350" y="284957"/>
            <a:ext cx="5243619" cy="273844"/>
          </a:xfrm>
        </p:spPr>
        <p:txBody>
          <a:bodyPr/>
          <a:lstStyle>
            <a:lvl1pPr>
              <a:defRPr sz="700"/>
            </a:lvl1pPr>
          </a:lstStyle>
          <a:p>
            <a:r>
              <a:rPr lang="en-GB" dirty="0" smtClean="0"/>
              <a:t>Samuel Simpson Centre Number: 51339 Candidate Number: 6041</a:t>
            </a:r>
            <a:endParaRPr lang="en-GB" dirty="0"/>
          </a:p>
        </p:txBody>
      </p:sp>
      <p:sp>
        <p:nvSpPr>
          <p:cNvPr id="7" name="Slide Number Placeholder 6"/>
          <p:cNvSpPr>
            <a:spLocks noGrp="1"/>
          </p:cNvSpPr>
          <p:nvPr>
            <p:ph type="sldNum" sz="quarter" idx="12"/>
          </p:nvPr>
        </p:nvSpPr>
        <p:spPr>
          <a:xfrm>
            <a:off x="8146840" y="285751"/>
            <a:ext cx="482811" cy="273844"/>
          </a:xfrm>
        </p:spPr>
        <p:txBody>
          <a:bodyPr/>
          <a:lstStyle/>
          <a:p>
            <a:fld id="{B31EAD7B-CCC0-452B-A52D-F6968E39A2CA}" type="slidenum">
              <a:rPr lang="en-GB" smtClean="0"/>
              <a:pPr/>
              <a:t>‹#›</a:t>
            </a:fld>
            <a:endParaRPr lang="en-GB" dirty="0"/>
          </a:p>
        </p:txBody>
      </p:sp>
      <p:sp>
        <p:nvSpPr>
          <p:cNvPr id="9" name="TextBox 8"/>
          <p:cNvSpPr txBox="1"/>
          <p:nvPr/>
        </p:nvSpPr>
        <p:spPr>
          <a:xfrm>
            <a:off x="357187" y="700088"/>
            <a:ext cx="457200" cy="438582"/>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8238173" y="2025968"/>
            <a:ext cx="457200" cy="438582"/>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 xmlns:p14="http://schemas.microsoft.com/office/powerpoint/2010/main" val="17102171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3281362"/>
            <a:ext cx="9144000" cy="1862138"/>
          </a:xfrm>
          <a:prstGeom prst="rect">
            <a:avLst/>
          </a:prstGeom>
        </p:spPr>
      </p:pic>
      <p:sp>
        <p:nvSpPr>
          <p:cNvPr id="2" name="Title 1"/>
          <p:cNvSpPr>
            <a:spLocks noGrp="1"/>
          </p:cNvSpPr>
          <p:nvPr>
            <p:ph type="title"/>
          </p:nvPr>
        </p:nvSpPr>
        <p:spPr>
          <a:xfrm>
            <a:off x="768371" y="843527"/>
            <a:ext cx="7609640" cy="1883876"/>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768350" y="2736237"/>
            <a:ext cx="7608491" cy="74991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5860839" y="284163"/>
            <a:ext cx="2183130" cy="273844"/>
          </a:xfrm>
        </p:spPr>
        <p:txBody>
          <a:bodyPr/>
          <a:lstStyle>
            <a:lvl1pPr algn="r">
              <a:defRPr/>
            </a:lvl1pPr>
          </a:lstStyle>
          <a:p>
            <a:fld id="{1E42EB19-EEC5-4D32-808A-F6DD633ACAE5}" type="datetime1">
              <a:rPr lang="en-GB" smtClean="0"/>
              <a:pPr/>
              <a:t>02/10/2018</a:t>
            </a:fld>
            <a:endParaRPr lang="en-GB" dirty="0"/>
          </a:p>
        </p:txBody>
      </p:sp>
      <p:sp>
        <p:nvSpPr>
          <p:cNvPr id="6" name="Footer Placeholder 5"/>
          <p:cNvSpPr>
            <a:spLocks noGrp="1"/>
          </p:cNvSpPr>
          <p:nvPr>
            <p:ph type="ftr" sz="quarter" idx="11"/>
          </p:nvPr>
        </p:nvSpPr>
        <p:spPr>
          <a:xfrm>
            <a:off x="514350" y="284163"/>
            <a:ext cx="5243619" cy="273844"/>
          </a:xfrm>
        </p:spPr>
        <p:txBody>
          <a:bodyPr/>
          <a:lstStyle>
            <a:lvl1pPr>
              <a:defRPr sz="700"/>
            </a:lvl1pPr>
          </a:lstStyle>
          <a:p>
            <a:r>
              <a:rPr lang="en-GB" dirty="0" smtClean="0"/>
              <a:t>Samuel Simpson Centre Number: 51339 Candidate Number: 6041</a:t>
            </a:r>
            <a:endParaRPr lang="en-GB" dirty="0"/>
          </a:p>
        </p:txBody>
      </p:sp>
      <p:sp>
        <p:nvSpPr>
          <p:cNvPr id="7" name="Slide Number Placeholder 6"/>
          <p:cNvSpPr>
            <a:spLocks noGrp="1"/>
          </p:cNvSpPr>
          <p:nvPr>
            <p:ph type="sldNum" sz="quarter" idx="12"/>
          </p:nvPr>
        </p:nvSpPr>
        <p:spPr>
          <a:xfrm>
            <a:off x="8146840" y="285751"/>
            <a:ext cx="482811" cy="273844"/>
          </a:xfrm>
        </p:spPr>
        <p:txBody>
          <a:bodyPr/>
          <a:lstStyle/>
          <a:p>
            <a:fld id="{B31EAD7B-CCC0-452B-A52D-F6968E39A2CA}" type="slidenum">
              <a:rPr lang="en-GB" smtClean="0"/>
              <a:pPr/>
              <a:t>‹#›</a:t>
            </a:fld>
            <a:endParaRPr lang="en-GB" dirty="0"/>
          </a:p>
        </p:txBody>
      </p:sp>
    </p:spTree>
    <p:extLst>
      <p:ext uri="{BB962C8B-B14F-4D97-AF65-F5344CB8AC3E}">
        <p14:creationId xmlns="" xmlns:p14="http://schemas.microsoft.com/office/powerpoint/2010/main" val="2155578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171700" y="571501"/>
            <a:ext cx="6457949" cy="9779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514350" y="1651560"/>
            <a:ext cx="2592324" cy="46299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514349" y="2178424"/>
            <a:ext cx="2592324" cy="248559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3276600" y="1650999"/>
            <a:ext cx="2592324" cy="469901"/>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3275144" y="2178050"/>
            <a:ext cx="2592324" cy="248596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6038850" y="1644649"/>
            <a:ext cx="2592324" cy="469901"/>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6038851" y="2178424"/>
            <a:ext cx="2592324" cy="248559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2BF743F0-F538-4123-8A05-AF6C34647783}" type="datetime1">
              <a:rPr lang="en-GB" smtClean="0"/>
              <a:pPr/>
              <a:t>02/10/2018</a:t>
            </a:fld>
            <a:endParaRPr lang="en-GB" dirty="0"/>
          </a:p>
        </p:txBody>
      </p:sp>
      <p:sp>
        <p:nvSpPr>
          <p:cNvPr id="4" name="Footer Placeholder 3"/>
          <p:cNvSpPr>
            <a:spLocks noGrp="1"/>
          </p:cNvSpPr>
          <p:nvPr>
            <p:ph type="ftr" sz="quarter" idx="11"/>
          </p:nvPr>
        </p:nvSpPr>
        <p:spPr/>
        <p:txBody>
          <a:bodyPr/>
          <a:lstStyle>
            <a:lvl1pPr>
              <a:defRPr sz="700"/>
            </a:lvl1pPr>
          </a:lstStyle>
          <a:p>
            <a:r>
              <a:rPr lang="en-GB" dirty="0" smtClean="0"/>
              <a:t>Samuel Simpson Centre Number: 51339 Candidate Number: 6041</a:t>
            </a:r>
            <a:endParaRPr lang="en-GB" dirty="0"/>
          </a:p>
        </p:txBody>
      </p:sp>
      <p:sp>
        <p:nvSpPr>
          <p:cNvPr id="5" name="Slide Number Placeholder 4"/>
          <p:cNvSpPr>
            <a:spLocks noGrp="1"/>
          </p:cNvSpPr>
          <p:nvPr>
            <p:ph type="sldNum" sz="quarter" idx="12"/>
          </p:nvPr>
        </p:nvSpPr>
        <p:spPr/>
        <p:txBody>
          <a:bodyPr/>
          <a:lstStyle/>
          <a:p>
            <a:fld id="{B31EAD7B-CCC0-452B-A52D-F6968E39A2CA}" type="slidenum">
              <a:rPr lang="en-GB" smtClean="0"/>
              <a:pPr/>
              <a:t>‹#›</a:t>
            </a:fld>
            <a:endParaRPr lang="en-GB" dirty="0"/>
          </a:p>
        </p:txBody>
      </p:sp>
    </p:spTree>
    <p:extLst>
      <p:ext uri="{BB962C8B-B14F-4D97-AF65-F5344CB8AC3E}">
        <p14:creationId xmlns="" xmlns:p14="http://schemas.microsoft.com/office/powerpoint/2010/main" val="26628082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171700" y="571500"/>
            <a:ext cx="6457949" cy="97155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516464" y="3143251"/>
            <a:ext cx="2588687" cy="51207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516464" y="1771650"/>
            <a:ext cx="2588687"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1" name="Text Placeholder 3"/>
          <p:cNvSpPr>
            <a:spLocks noGrp="1"/>
          </p:cNvSpPr>
          <p:nvPr>
            <p:ph type="body" sz="half" idx="18"/>
          </p:nvPr>
        </p:nvSpPr>
        <p:spPr>
          <a:xfrm>
            <a:off x="516464" y="3655324"/>
            <a:ext cx="2588687" cy="100869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3280699" y="3143251"/>
            <a:ext cx="2586701" cy="51207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3280697" y="1771650"/>
            <a:ext cx="2586702"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4" name="Text Placeholder 3"/>
          <p:cNvSpPr>
            <a:spLocks noGrp="1"/>
          </p:cNvSpPr>
          <p:nvPr>
            <p:ph type="body" sz="half" idx="19"/>
          </p:nvPr>
        </p:nvSpPr>
        <p:spPr>
          <a:xfrm>
            <a:off x="3280699" y="3655323"/>
            <a:ext cx="2586701" cy="100869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6037299" y="3143251"/>
            <a:ext cx="2592352" cy="51207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6037392" y="1771650"/>
            <a:ext cx="258590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7" name="Text Placeholder 3"/>
          <p:cNvSpPr>
            <a:spLocks noGrp="1"/>
          </p:cNvSpPr>
          <p:nvPr>
            <p:ph type="body" sz="half" idx="20"/>
          </p:nvPr>
        </p:nvSpPr>
        <p:spPr>
          <a:xfrm>
            <a:off x="6037299" y="3655322"/>
            <a:ext cx="2589334" cy="100869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86F0C781-17FF-427C-9E92-EBA8B34429DF}" type="datetime1">
              <a:rPr lang="en-GB" smtClean="0"/>
              <a:pPr/>
              <a:t>02/10/2018</a:t>
            </a:fld>
            <a:endParaRPr lang="en-GB" dirty="0"/>
          </a:p>
        </p:txBody>
      </p:sp>
      <p:sp>
        <p:nvSpPr>
          <p:cNvPr id="4" name="Footer Placeholder 3"/>
          <p:cNvSpPr>
            <a:spLocks noGrp="1"/>
          </p:cNvSpPr>
          <p:nvPr>
            <p:ph type="ftr" sz="quarter" idx="11"/>
          </p:nvPr>
        </p:nvSpPr>
        <p:spPr/>
        <p:txBody>
          <a:bodyPr/>
          <a:lstStyle>
            <a:lvl1pPr>
              <a:defRPr sz="700"/>
            </a:lvl1pPr>
          </a:lstStyle>
          <a:p>
            <a:r>
              <a:rPr lang="en-GB" dirty="0" smtClean="0"/>
              <a:t>Samuel Simpson Centre Number: 51339 Candidate Number: 6041</a:t>
            </a:r>
            <a:endParaRPr lang="en-GB" dirty="0"/>
          </a:p>
        </p:txBody>
      </p:sp>
      <p:sp>
        <p:nvSpPr>
          <p:cNvPr id="5" name="Slide Number Placeholder 4"/>
          <p:cNvSpPr>
            <a:spLocks noGrp="1"/>
          </p:cNvSpPr>
          <p:nvPr>
            <p:ph type="sldNum" sz="quarter" idx="12"/>
          </p:nvPr>
        </p:nvSpPr>
        <p:spPr/>
        <p:txBody>
          <a:bodyPr/>
          <a:lstStyle/>
          <a:p>
            <a:fld id="{B31EAD7B-CCC0-452B-A52D-F6968E39A2CA}" type="slidenum">
              <a:rPr lang="en-GB" smtClean="0"/>
              <a:pPr/>
              <a:t>‹#›</a:t>
            </a:fld>
            <a:endParaRPr lang="en-GB" dirty="0"/>
          </a:p>
        </p:txBody>
      </p:sp>
    </p:spTree>
    <p:extLst>
      <p:ext uri="{BB962C8B-B14F-4D97-AF65-F5344CB8AC3E}">
        <p14:creationId xmlns="" xmlns:p14="http://schemas.microsoft.com/office/powerpoint/2010/main" val="20291282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14350" y="1645920"/>
            <a:ext cx="8115300" cy="301809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D1C654-05DA-4CFC-82C8-6528DD09D114}" type="datetime1">
              <a:rPr lang="en-GB" smtClean="0"/>
              <a:pPr/>
              <a:t>02/10/2018</a:t>
            </a:fld>
            <a:endParaRPr lang="en-GB" dirty="0"/>
          </a:p>
        </p:txBody>
      </p:sp>
      <p:sp>
        <p:nvSpPr>
          <p:cNvPr id="5" name="Footer Placeholder 4"/>
          <p:cNvSpPr>
            <a:spLocks noGrp="1"/>
          </p:cNvSpPr>
          <p:nvPr>
            <p:ph type="ftr" sz="quarter" idx="11"/>
          </p:nvPr>
        </p:nvSpPr>
        <p:spPr/>
        <p:txBody>
          <a:bodyPr/>
          <a:lstStyle>
            <a:lvl1pPr>
              <a:defRPr sz="700"/>
            </a:lvl1pPr>
          </a:lstStyle>
          <a:p>
            <a:r>
              <a:rPr lang="en-GB" dirty="0" smtClean="0"/>
              <a:t>Samuel Simpson Centre Number: 51339 Candidate Number: 6041</a:t>
            </a:r>
            <a:endParaRPr lang="en-GB" dirty="0"/>
          </a:p>
        </p:txBody>
      </p:sp>
      <p:sp>
        <p:nvSpPr>
          <p:cNvPr id="6" name="Slide Number Placeholder 5"/>
          <p:cNvSpPr>
            <a:spLocks noGrp="1"/>
          </p:cNvSpPr>
          <p:nvPr>
            <p:ph type="sldNum" sz="quarter" idx="12"/>
          </p:nvPr>
        </p:nvSpPr>
        <p:spPr/>
        <p:txBody>
          <a:bodyPr/>
          <a:lstStyle/>
          <a:p>
            <a:fld id="{B31EAD7B-CCC0-452B-A52D-F6968E39A2CA}" type="slidenum">
              <a:rPr lang="en-GB" smtClean="0"/>
              <a:pPr/>
              <a:t>‹#›</a:t>
            </a:fld>
            <a:endParaRPr lang="en-GB" dirty="0"/>
          </a:p>
        </p:txBody>
      </p:sp>
    </p:spTree>
    <p:extLst>
      <p:ext uri="{BB962C8B-B14F-4D97-AF65-F5344CB8AC3E}">
        <p14:creationId xmlns="" xmlns:p14="http://schemas.microsoft.com/office/powerpoint/2010/main" val="10973035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3281362"/>
            <a:ext cx="9144000" cy="1862138"/>
          </a:xfrm>
          <a:prstGeom prst="rect">
            <a:avLst/>
          </a:prstGeom>
        </p:spPr>
      </p:pic>
      <p:sp>
        <p:nvSpPr>
          <p:cNvPr id="2" name="Vertical Title 1"/>
          <p:cNvSpPr>
            <a:spLocks noGrp="1"/>
          </p:cNvSpPr>
          <p:nvPr>
            <p:ph type="title" orient="vert"/>
          </p:nvPr>
        </p:nvSpPr>
        <p:spPr>
          <a:xfrm>
            <a:off x="7086600" y="558800"/>
            <a:ext cx="1543050" cy="2927350"/>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68351" y="558800"/>
            <a:ext cx="6153151" cy="29273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5860839" y="284957"/>
            <a:ext cx="2183130" cy="273844"/>
          </a:xfrm>
        </p:spPr>
        <p:txBody>
          <a:bodyPr/>
          <a:lstStyle>
            <a:lvl1pPr algn="r">
              <a:defRPr/>
            </a:lvl1pPr>
          </a:lstStyle>
          <a:p>
            <a:fld id="{05FA7F73-BF8C-42CA-99F7-3175B2369D57}" type="datetime1">
              <a:rPr lang="en-GB" smtClean="0"/>
              <a:pPr/>
              <a:t>02/10/2018</a:t>
            </a:fld>
            <a:endParaRPr lang="en-GB" dirty="0"/>
          </a:p>
        </p:txBody>
      </p:sp>
      <p:sp>
        <p:nvSpPr>
          <p:cNvPr id="5" name="Footer Placeholder 4"/>
          <p:cNvSpPr>
            <a:spLocks noGrp="1"/>
          </p:cNvSpPr>
          <p:nvPr>
            <p:ph type="ftr" sz="quarter" idx="11"/>
          </p:nvPr>
        </p:nvSpPr>
        <p:spPr>
          <a:xfrm>
            <a:off x="514350" y="285751"/>
            <a:ext cx="5243619" cy="273844"/>
          </a:xfrm>
        </p:spPr>
        <p:txBody>
          <a:bodyPr/>
          <a:lstStyle>
            <a:lvl1pPr>
              <a:defRPr sz="700"/>
            </a:lvl1pPr>
          </a:lstStyle>
          <a:p>
            <a:r>
              <a:rPr lang="en-GB" dirty="0" smtClean="0"/>
              <a:t>Samuel Simpson Centre Number: 51339 Candidate Number: 6041</a:t>
            </a:r>
            <a:endParaRPr lang="en-GB" dirty="0"/>
          </a:p>
        </p:txBody>
      </p:sp>
      <p:sp>
        <p:nvSpPr>
          <p:cNvPr id="6" name="Slide Number Placeholder 5"/>
          <p:cNvSpPr>
            <a:spLocks noGrp="1"/>
          </p:cNvSpPr>
          <p:nvPr>
            <p:ph type="sldNum" sz="quarter" idx="12"/>
          </p:nvPr>
        </p:nvSpPr>
        <p:spPr>
          <a:xfrm>
            <a:off x="8146840" y="285751"/>
            <a:ext cx="482811" cy="273844"/>
          </a:xfrm>
        </p:spPr>
        <p:txBody>
          <a:bodyPr/>
          <a:lstStyle/>
          <a:p>
            <a:fld id="{B31EAD7B-CCC0-452B-A52D-F6968E39A2CA}" type="slidenum">
              <a:rPr lang="en-GB" smtClean="0"/>
              <a:pPr/>
              <a:t>‹#›</a:t>
            </a:fld>
            <a:endParaRPr lang="en-GB" dirty="0"/>
          </a:p>
        </p:txBody>
      </p:sp>
    </p:spTree>
    <p:extLst>
      <p:ext uri="{BB962C8B-B14F-4D97-AF65-F5344CB8AC3E}">
        <p14:creationId xmlns="" xmlns:p14="http://schemas.microsoft.com/office/powerpoint/2010/main" val="1926126265"/>
      </p:ext>
    </p:extLst>
  </p:cSld>
  <p:clrMapOvr>
    <a:masterClrMapping/>
  </p:clrMapOvr>
  <p:extLst mod="1">
    <p:ext uri="{DCECCB84-F9BA-43D5-87BE-67443E8EF086}">
      <p15:sldGuideLst xmlns=""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0BFAA76-B432-43B8-B874-C0980766D4A7}" type="datetime1">
              <a:rPr lang="en-GB" smtClean="0"/>
              <a:pPr/>
              <a:t>02/10/2018</a:t>
            </a:fld>
            <a:endParaRPr lang="en-GB" dirty="0"/>
          </a:p>
        </p:txBody>
      </p:sp>
      <p:sp>
        <p:nvSpPr>
          <p:cNvPr id="5" name="Footer Placeholder 4"/>
          <p:cNvSpPr>
            <a:spLocks noGrp="1"/>
          </p:cNvSpPr>
          <p:nvPr>
            <p:ph type="ftr" sz="quarter" idx="11"/>
          </p:nvPr>
        </p:nvSpPr>
        <p:spPr/>
        <p:txBody>
          <a:bodyPr/>
          <a:lstStyle>
            <a:lvl1pPr>
              <a:defRPr sz="700"/>
            </a:lvl1pPr>
          </a:lstStyle>
          <a:p>
            <a:r>
              <a:rPr lang="en-GB" dirty="0" smtClean="0"/>
              <a:t>Samuel Simpson Centre Number: 51339 Candidate Number: 6041</a:t>
            </a:r>
            <a:endParaRPr lang="en-GB" dirty="0"/>
          </a:p>
        </p:txBody>
      </p:sp>
      <p:sp>
        <p:nvSpPr>
          <p:cNvPr id="6" name="Slide Number Placeholder 5"/>
          <p:cNvSpPr>
            <a:spLocks noGrp="1"/>
          </p:cNvSpPr>
          <p:nvPr>
            <p:ph type="sldNum" sz="quarter" idx="12"/>
          </p:nvPr>
        </p:nvSpPr>
        <p:spPr/>
        <p:txBody>
          <a:bodyPr/>
          <a:lstStyle/>
          <a:p>
            <a:fld id="{B31EAD7B-CCC0-452B-A52D-F6968E39A2CA}" type="slidenum">
              <a:rPr lang="en-GB" smtClean="0"/>
              <a:pPr/>
              <a:t>‹#›</a:t>
            </a:fld>
            <a:endParaRPr lang="en-GB" dirty="0"/>
          </a:p>
        </p:txBody>
      </p:sp>
    </p:spTree>
    <p:extLst>
      <p:ext uri="{BB962C8B-B14F-4D97-AF65-F5344CB8AC3E}">
        <p14:creationId xmlns="" xmlns:p14="http://schemas.microsoft.com/office/powerpoint/2010/main" val="2140751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3281362"/>
            <a:ext cx="9144000" cy="1862138"/>
          </a:xfrm>
          <a:prstGeom prst="rect">
            <a:avLst/>
          </a:prstGeom>
        </p:spPr>
      </p:pic>
      <p:sp>
        <p:nvSpPr>
          <p:cNvPr id="2" name="Title 1"/>
          <p:cNvSpPr>
            <a:spLocks noGrp="1"/>
          </p:cNvSpPr>
          <p:nvPr>
            <p:ph type="title"/>
          </p:nvPr>
        </p:nvSpPr>
        <p:spPr>
          <a:xfrm>
            <a:off x="514352" y="565150"/>
            <a:ext cx="8115299" cy="2101451"/>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768350" y="2731295"/>
            <a:ext cx="7867650" cy="716756"/>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5860839" y="285751"/>
            <a:ext cx="2183130" cy="273844"/>
          </a:xfrm>
        </p:spPr>
        <p:txBody>
          <a:bodyPr/>
          <a:lstStyle>
            <a:lvl1pPr algn="r">
              <a:defRPr/>
            </a:lvl1pPr>
          </a:lstStyle>
          <a:p>
            <a:fld id="{0271949F-2691-4C32-A4B2-FF05DEDF4CB3}" type="datetime1">
              <a:rPr lang="en-GB" smtClean="0"/>
              <a:pPr/>
              <a:t>02/10/2018</a:t>
            </a:fld>
            <a:endParaRPr lang="en-GB" dirty="0"/>
          </a:p>
        </p:txBody>
      </p:sp>
      <p:sp>
        <p:nvSpPr>
          <p:cNvPr id="5" name="Footer Placeholder 4"/>
          <p:cNvSpPr>
            <a:spLocks noGrp="1"/>
          </p:cNvSpPr>
          <p:nvPr>
            <p:ph type="ftr" sz="quarter" idx="11"/>
          </p:nvPr>
        </p:nvSpPr>
        <p:spPr>
          <a:xfrm>
            <a:off x="539552" y="4731990"/>
            <a:ext cx="5243619" cy="273049"/>
          </a:xfrm>
        </p:spPr>
        <p:txBody>
          <a:bodyPr/>
          <a:lstStyle>
            <a:lvl1pPr>
              <a:defRPr sz="700"/>
            </a:lvl1pPr>
          </a:lstStyle>
          <a:p>
            <a:r>
              <a:rPr lang="en-GB" dirty="0" smtClean="0"/>
              <a:t>Samuel Simpson Centre Number: 51339 Candidate Number: 6041</a:t>
            </a:r>
            <a:endParaRPr lang="en-GB" dirty="0"/>
          </a:p>
        </p:txBody>
      </p:sp>
      <p:sp>
        <p:nvSpPr>
          <p:cNvPr id="6" name="Slide Number Placeholder 5"/>
          <p:cNvSpPr>
            <a:spLocks noGrp="1"/>
          </p:cNvSpPr>
          <p:nvPr>
            <p:ph type="sldNum" sz="quarter" idx="12"/>
          </p:nvPr>
        </p:nvSpPr>
        <p:spPr>
          <a:xfrm>
            <a:off x="8146840" y="285751"/>
            <a:ext cx="482811" cy="273844"/>
          </a:xfrm>
        </p:spPr>
        <p:txBody>
          <a:bodyPr/>
          <a:lstStyle/>
          <a:p>
            <a:fld id="{B31EAD7B-CCC0-452B-A52D-F6968E39A2CA}" type="slidenum">
              <a:rPr lang="en-GB" smtClean="0"/>
              <a:pPr/>
              <a:t>‹#›</a:t>
            </a:fld>
            <a:endParaRPr lang="en-GB" dirty="0"/>
          </a:p>
        </p:txBody>
      </p:sp>
    </p:spTree>
    <p:extLst>
      <p:ext uri="{BB962C8B-B14F-4D97-AF65-F5344CB8AC3E}">
        <p14:creationId xmlns="" xmlns:p14="http://schemas.microsoft.com/office/powerpoint/2010/main" val="3602120092"/>
      </p:ext>
    </p:extLst>
  </p:cSld>
  <p:clrMapOvr>
    <a:masterClrMapping/>
  </p:clrMapOvr>
  <p:extLst mod="1">
    <p:ext uri="{DCECCB84-F9BA-43D5-87BE-67443E8EF086}">
      <p15:sldGuideLst xmlns=""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14350" y="1645920"/>
            <a:ext cx="4000500" cy="301809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645920"/>
            <a:ext cx="4000500" cy="301809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8BAB9B8-E418-4B3A-9E0B-224A133FFA87}" type="datetime1">
              <a:rPr lang="en-GB" smtClean="0"/>
              <a:pPr/>
              <a:t>02/10/2018</a:t>
            </a:fld>
            <a:endParaRPr lang="en-GB" dirty="0"/>
          </a:p>
        </p:txBody>
      </p:sp>
      <p:sp>
        <p:nvSpPr>
          <p:cNvPr id="6" name="Footer Placeholder 5"/>
          <p:cNvSpPr>
            <a:spLocks noGrp="1"/>
          </p:cNvSpPr>
          <p:nvPr>
            <p:ph type="ftr" sz="quarter" idx="11"/>
          </p:nvPr>
        </p:nvSpPr>
        <p:spPr>
          <a:xfrm>
            <a:off x="35496" y="4766885"/>
            <a:ext cx="5829300" cy="273844"/>
          </a:xfrm>
        </p:spPr>
        <p:txBody>
          <a:bodyPr/>
          <a:lstStyle>
            <a:lvl1pPr>
              <a:defRPr sz="700"/>
            </a:lvl1pPr>
          </a:lstStyle>
          <a:p>
            <a:r>
              <a:rPr lang="en-GB" dirty="0" smtClean="0"/>
              <a:t>Samuel Simpson Centre Number: 51339 Candidate Number: 6041</a:t>
            </a:r>
            <a:endParaRPr lang="en-GB" dirty="0"/>
          </a:p>
        </p:txBody>
      </p:sp>
      <p:sp>
        <p:nvSpPr>
          <p:cNvPr id="7" name="Slide Number Placeholder 6"/>
          <p:cNvSpPr>
            <a:spLocks noGrp="1"/>
          </p:cNvSpPr>
          <p:nvPr>
            <p:ph type="sldNum" sz="quarter" idx="12"/>
          </p:nvPr>
        </p:nvSpPr>
        <p:spPr/>
        <p:txBody>
          <a:bodyPr/>
          <a:lstStyle/>
          <a:p>
            <a:fld id="{B31EAD7B-CCC0-452B-A52D-F6968E39A2CA}" type="slidenum">
              <a:rPr lang="en-GB" smtClean="0"/>
              <a:pPr/>
              <a:t>‹#›</a:t>
            </a:fld>
            <a:endParaRPr lang="en-GB" dirty="0"/>
          </a:p>
        </p:txBody>
      </p:sp>
    </p:spTree>
    <p:extLst>
      <p:ext uri="{BB962C8B-B14F-4D97-AF65-F5344CB8AC3E}">
        <p14:creationId xmlns="" xmlns:p14="http://schemas.microsoft.com/office/powerpoint/2010/main" val="2330596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71700" y="571500"/>
            <a:ext cx="6457950" cy="97155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85808" y="1637852"/>
            <a:ext cx="3809993" cy="617934"/>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14350" y="2349501"/>
            <a:ext cx="3983831" cy="23145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00600" y="1637852"/>
            <a:ext cx="3829050" cy="617934"/>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349501"/>
            <a:ext cx="4000500" cy="23145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0EC2EA7-F727-4BC8-8E6B-1AEA9D0EC18A}" type="datetime1">
              <a:rPr lang="en-GB" smtClean="0"/>
              <a:pPr/>
              <a:t>02/10/2018</a:t>
            </a:fld>
            <a:endParaRPr lang="en-GB" dirty="0"/>
          </a:p>
        </p:txBody>
      </p:sp>
      <p:sp>
        <p:nvSpPr>
          <p:cNvPr id="8" name="Footer Placeholder 7"/>
          <p:cNvSpPr>
            <a:spLocks noGrp="1"/>
          </p:cNvSpPr>
          <p:nvPr>
            <p:ph type="ftr" sz="quarter" idx="11"/>
          </p:nvPr>
        </p:nvSpPr>
        <p:spPr/>
        <p:txBody>
          <a:bodyPr/>
          <a:lstStyle>
            <a:lvl1pPr>
              <a:defRPr sz="700"/>
            </a:lvl1pPr>
          </a:lstStyle>
          <a:p>
            <a:r>
              <a:rPr lang="en-GB" dirty="0" smtClean="0"/>
              <a:t>Samuel Simpson Centre Number: 51339 Candidate Number: 6041</a:t>
            </a:r>
            <a:endParaRPr lang="en-GB" dirty="0"/>
          </a:p>
        </p:txBody>
      </p:sp>
      <p:sp>
        <p:nvSpPr>
          <p:cNvPr id="9" name="Slide Number Placeholder 8"/>
          <p:cNvSpPr>
            <a:spLocks noGrp="1"/>
          </p:cNvSpPr>
          <p:nvPr>
            <p:ph type="sldNum" sz="quarter" idx="12"/>
          </p:nvPr>
        </p:nvSpPr>
        <p:spPr/>
        <p:txBody>
          <a:bodyPr/>
          <a:lstStyle/>
          <a:p>
            <a:fld id="{B31EAD7B-CCC0-452B-A52D-F6968E39A2CA}" type="slidenum">
              <a:rPr lang="en-GB" smtClean="0"/>
              <a:pPr/>
              <a:t>‹#›</a:t>
            </a:fld>
            <a:endParaRPr lang="en-GB" dirty="0"/>
          </a:p>
        </p:txBody>
      </p:sp>
    </p:spTree>
    <p:extLst>
      <p:ext uri="{BB962C8B-B14F-4D97-AF65-F5344CB8AC3E}">
        <p14:creationId xmlns="" xmlns:p14="http://schemas.microsoft.com/office/powerpoint/2010/main" val="716105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BEF67E6-67C5-4786-82C7-76DC617B1B73}" type="datetime1">
              <a:rPr lang="en-GB" smtClean="0"/>
              <a:pPr/>
              <a:t>02/10/2018</a:t>
            </a:fld>
            <a:endParaRPr lang="en-GB" dirty="0"/>
          </a:p>
        </p:txBody>
      </p:sp>
      <p:sp>
        <p:nvSpPr>
          <p:cNvPr id="4" name="Footer Placeholder 3"/>
          <p:cNvSpPr>
            <a:spLocks noGrp="1"/>
          </p:cNvSpPr>
          <p:nvPr>
            <p:ph type="ftr" sz="quarter" idx="11"/>
          </p:nvPr>
        </p:nvSpPr>
        <p:spPr/>
        <p:txBody>
          <a:bodyPr/>
          <a:lstStyle>
            <a:lvl1pPr>
              <a:defRPr sz="700"/>
            </a:lvl1pPr>
          </a:lstStyle>
          <a:p>
            <a:r>
              <a:rPr lang="en-GB" dirty="0" smtClean="0"/>
              <a:t>Samuel Simpson Centre Number: 51339 Candidate Number: 6041</a:t>
            </a:r>
            <a:endParaRPr lang="en-GB" dirty="0"/>
          </a:p>
        </p:txBody>
      </p:sp>
      <p:sp>
        <p:nvSpPr>
          <p:cNvPr id="5" name="Slide Number Placeholder 4"/>
          <p:cNvSpPr>
            <a:spLocks noGrp="1"/>
          </p:cNvSpPr>
          <p:nvPr>
            <p:ph type="sldNum" sz="quarter" idx="12"/>
          </p:nvPr>
        </p:nvSpPr>
        <p:spPr/>
        <p:txBody>
          <a:bodyPr/>
          <a:lstStyle/>
          <a:p>
            <a:fld id="{B31EAD7B-CCC0-452B-A52D-F6968E39A2CA}" type="slidenum">
              <a:rPr lang="en-GB" smtClean="0"/>
              <a:pPr/>
              <a:t>‹#›</a:t>
            </a:fld>
            <a:endParaRPr lang="en-GB" dirty="0"/>
          </a:p>
        </p:txBody>
      </p:sp>
    </p:spTree>
    <p:extLst>
      <p:ext uri="{BB962C8B-B14F-4D97-AF65-F5344CB8AC3E}">
        <p14:creationId xmlns="" xmlns:p14="http://schemas.microsoft.com/office/powerpoint/2010/main" val="1003738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F389A1-87BC-4E6A-BE7F-419811AD5C8A}" type="datetime1">
              <a:rPr lang="en-GB" smtClean="0"/>
              <a:pPr/>
              <a:t>02/10/2018</a:t>
            </a:fld>
            <a:endParaRPr lang="en-GB" dirty="0"/>
          </a:p>
        </p:txBody>
      </p:sp>
      <p:sp>
        <p:nvSpPr>
          <p:cNvPr id="3" name="Footer Placeholder 2"/>
          <p:cNvSpPr>
            <a:spLocks noGrp="1"/>
          </p:cNvSpPr>
          <p:nvPr>
            <p:ph type="ftr" sz="quarter" idx="11"/>
          </p:nvPr>
        </p:nvSpPr>
        <p:spPr/>
        <p:txBody>
          <a:bodyPr/>
          <a:lstStyle>
            <a:lvl1pPr>
              <a:defRPr sz="700"/>
            </a:lvl1pPr>
          </a:lstStyle>
          <a:p>
            <a:r>
              <a:rPr lang="en-GB" dirty="0" smtClean="0"/>
              <a:t>Samuel Simpson Centre Number: 51339 Candidate Number: 6041</a:t>
            </a:r>
            <a:endParaRPr lang="en-GB" dirty="0"/>
          </a:p>
        </p:txBody>
      </p:sp>
      <p:sp>
        <p:nvSpPr>
          <p:cNvPr id="4" name="Slide Number Placeholder 3"/>
          <p:cNvSpPr>
            <a:spLocks noGrp="1"/>
          </p:cNvSpPr>
          <p:nvPr>
            <p:ph type="sldNum" sz="quarter" idx="12"/>
          </p:nvPr>
        </p:nvSpPr>
        <p:spPr/>
        <p:txBody>
          <a:bodyPr/>
          <a:lstStyle/>
          <a:p>
            <a:fld id="{B31EAD7B-CCC0-452B-A52D-F6968E39A2CA}" type="slidenum">
              <a:rPr lang="en-GB" smtClean="0"/>
              <a:pPr/>
              <a:t>‹#›</a:t>
            </a:fld>
            <a:endParaRPr lang="en-GB" dirty="0"/>
          </a:p>
        </p:txBody>
      </p:sp>
    </p:spTree>
    <p:extLst>
      <p:ext uri="{BB962C8B-B14F-4D97-AF65-F5344CB8AC3E}">
        <p14:creationId xmlns="" xmlns:p14="http://schemas.microsoft.com/office/powerpoint/2010/main" val="4099931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50" y="1143000"/>
            <a:ext cx="3086100" cy="120015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3746686" y="560070"/>
            <a:ext cx="4882964" cy="410394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14350" y="2343150"/>
            <a:ext cx="3086100" cy="232086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095436-EB8E-4E47-BA57-8EDE75C0D660}" type="datetime1">
              <a:rPr lang="en-GB" smtClean="0"/>
              <a:pPr/>
              <a:t>02/10/2018</a:t>
            </a:fld>
            <a:endParaRPr lang="en-GB" dirty="0"/>
          </a:p>
        </p:txBody>
      </p:sp>
      <p:sp>
        <p:nvSpPr>
          <p:cNvPr id="6" name="Footer Placeholder 5"/>
          <p:cNvSpPr>
            <a:spLocks noGrp="1"/>
          </p:cNvSpPr>
          <p:nvPr>
            <p:ph type="ftr" sz="quarter" idx="11"/>
          </p:nvPr>
        </p:nvSpPr>
        <p:spPr/>
        <p:txBody>
          <a:bodyPr/>
          <a:lstStyle>
            <a:lvl1pPr>
              <a:defRPr sz="700"/>
            </a:lvl1pPr>
          </a:lstStyle>
          <a:p>
            <a:r>
              <a:rPr lang="en-GB" dirty="0" smtClean="0"/>
              <a:t>Samuel Simpson Centre Number: 51339 Candidate Number: 6041</a:t>
            </a:r>
            <a:endParaRPr lang="en-GB" dirty="0"/>
          </a:p>
        </p:txBody>
      </p:sp>
      <p:sp>
        <p:nvSpPr>
          <p:cNvPr id="7" name="Slide Number Placeholder 6"/>
          <p:cNvSpPr>
            <a:spLocks noGrp="1"/>
          </p:cNvSpPr>
          <p:nvPr>
            <p:ph type="sldNum" sz="quarter" idx="12"/>
          </p:nvPr>
        </p:nvSpPr>
        <p:spPr/>
        <p:txBody>
          <a:bodyPr/>
          <a:lstStyle/>
          <a:p>
            <a:fld id="{B31EAD7B-CCC0-452B-A52D-F6968E39A2CA}" type="slidenum">
              <a:rPr lang="en-GB" smtClean="0"/>
              <a:pPr/>
              <a:t>‹#›</a:t>
            </a:fld>
            <a:endParaRPr lang="en-GB" dirty="0"/>
          </a:p>
        </p:txBody>
      </p:sp>
    </p:spTree>
    <p:extLst>
      <p:ext uri="{BB962C8B-B14F-4D97-AF65-F5344CB8AC3E}">
        <p14:creationId xmlns="" xmlns:p14="http://schemas.microsoft.com/office/powerpoint/2010/main" val="3837466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50" y="1143000"/>
            <a:ext cx="5154930" cy="120015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895928" y="563432"/>
            <a:ext cx="2733722" cy="410058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514350" y="2343150"/>
            <a:ext cx="5154930" cy="232086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02744D-4A4F-4A96-8EC9-FCBA5A985068}" type="datetime1">
              <a:rPr lang="en-GB" smtClean="0"/>
              <a:pPr/>
              <a:t>02/10/2018</a:t>
            </a:fld>
            <a:endParaRPr lang="en-GB" dirty="0"/>
          </a:p>
        </p:txBody>
      </p:sp>
      <p:sp>
        <p:nvSpPr>
          <p:cNvPr id="6" name="Footer Placeholder 5"/>
          <p:cNvSpPr>
            <a:spLocks noGrp="1"/>
          </p:cNvSpPr>
          <p:nvPr>
            <p:ph type="ftr" sz="quarter" idx="11"/>
          </p:nvPr>
        </p:nvSpPr>
        <p:spPr/>
        <p:txBody>
          <a:bodyPr/>
          <a:lstStyle>
            <a:lvl1pPr>
              <a:defRPr sz="700"/>
            </a:lvl1pPr>
          </a:lstStyle>
          <a:p>
            <a:r>
              <a:rPr lang="en-GB" dirty="0" smtClean="0"/>
              <a:t>Samuel Simpson Centre Number: 51339 Candidate Number: 6041</a:t>
            </a:r>
            <a:endParaRPr lang="en-GB" dirty="0"/>
          </a:p>
        </p:txBody>
      </p:sp>
      <p:sp>
        <p:nvSpPr>
          <p:cNvPr id="7" name="Slide Number Placeholder 6"/>
          <p:cNvSpPr>
            <a:spLocks noGrp="1"/>
          </p:cNvSpPr>
          <p:nvPr>
            <p:ph type="sldNum" sz="quarter" idx="12"/>
          </p:nvPr>
        </p:nvSpPr>
        <p:spPr/>
        <p:txBody>
          <a:bodyPr/>
          <a:lstStyle/>
          <a:p>
            <a:fld id="{B31EAD7B-CCC0-452B-A52D-F6968E39A2CA}" type="slidenum">
              <a:rPr lang="en-GB" smtClean="0"/>
              <a:pPr/>
              <a:t>‹#›</a:t>
            </a:fld>
            <a:endParaRPr lang="en-GB" dirty="0"/>
          </a:p>
        </p:txBody>
      </p:sp>
    </p:spTree>
    <p:extLst>
      <p:ext uri="{BB962C8B-B14F-4D97-AF65-F5344CB8AC3E}">
        <p14:creationId xmlns="" xmlns:p14="http://schemas.microsoft.com/office/powerpoint/2010/main" val="2394907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cstate="print">
            <a:extLst>
              <a:ext uri="{28A0092B-C50C-407E-A947-70E740481C1C}">
                <a14:useLocalDpi xmlns="" xmlns:a14="http://schemas.microsoft.com/office/drawing/2010/main" val="0"/>
              </a:ext>
            </a:extLst>
          </a:blip>
          <a:stretch>
            <a:fillRect/>
          </a:stretch>
        </p:blipFill>
        <p:spPr>
          <a:xfrm>
            <a:off x="0" y="0"/>
            <a:ext cx="9144000" cy="1081088"/>
          </a:xfrm>
          <a:prstGeom prst="rect">
            <a:avLst/>
          </a:prstGeom>
        </p:spPr>
      </p:pic>
      <p:sp>
        <p:nvSpPr>
          <p:cNvPr id="2" name="Title Placeholder 1"/>
          <p:cNvSpPr>
            <a:spLocks noGrp="1"/>
          </p:cNvSpPr>
          <p:nvPr>
            <p:ph type="title"/>
          </p:nvPr>
        </p:nvSpPr>
        <p:spPr>
          <a:xfrm>
            <a:off x="2171700" y="573280"/>
            <a:ext cx="6457950" cy="969771"/>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14350" y="1645920"/>
            <a:ext cx="8115300" cy="301809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46520" y="4767264"/>
            <a:ext cx="2183130" cy="273844"/>
          </a:xfrm>
          <a:prstGeom prst="rect">
            <a:avLst/>
          </a:prstGeom>
        </p:spPr>
        <p:txBody>
          <a:bodyPr vert="horz" lIns="91440" tIns="45720" rIns="91440" bIns="45720" rtlCol="0" anchor="ctr"/>
          <a:lstStyle>
            <a:lvl1pPr algn="r">
              <a:defRPr sz="1050">
                <a:solidFill>
                  <a:schemeClr val="tx1">
                    <a:tint val="75000"/>
                  </a:schemeClr>
                </a:solidFill>
              </a:defRPr>
            </a:lvl1pPr>
          </a:lstStyle>
          <a:p>
            <a:fld id="{0BC498C7-77CC-4A0B-BF01-962B9B8DC281}" type="datetime1">
              <a:rPr lang="en-GB" smtClean="0"/>
              <a:pPr/>
              <a:t>02/10/2018</a:t>
            </a:fld>
            <a:endParaRPr lang="en-GB" dirty="0"/>
          </a:p>
        </p:txBody>
      </p:sp>
      <p:sp>
        <p:nvSpPr>
          <p:cNvPr id="5" name="Footer Placeholder 4"/>
          <p:cNvSpPr>
            <a:spLocks noGrp="1"/>
          </p:cNvSpPr>
          <p:nvPr>
            <p:ph type="ftr" sz="quarter" idx="3"/>
          </p:nvPr>
        </p:nvSpPr>
        <p:spPr>
          <a:xfrm>
            <a:off x="514350" y="4766885"/>
            <a:ext cx="5829300" cy="273844"/>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GB" dirty="0" smtClean="0"/>
              <a:t>Samuel Simpson Centre Number: 51339 Candidate Number: 6041</a:t>
            </a:r>
          </a:p>
        </p:txBody>
      </p:sp>
      <p:sp>
        <p:nvSpPr>
          <p:cNvPr id="6" name="Slide Number Placeholder 5"/>
          <p:cNvSpPr>
            <a:spLocks noGrp="1"/>
          </p:cNvSpPr>
          <p:nvPr>
            <p:ph type="sldNum" sz="quarter" idx="4"/>
          </p:nvPr>
        </p:nvSpPr>
        <p:spPr>
          <a:xfrm>
            <a:off x="6572250" y="285751"/>
            <a:ext cx="2057400" cy="273844"/>
          </a:xfrm>
          <a:prstGeom prst="rect">
            <a:avLst/>
          </a:prstGeom>
        </p:spPr>
        <p:txBody>
          <a:bodyPr vert="horz" lIns="91440" tIns="45720" rIns="91440" bIns="45720" rtlCol="0" anchor="ctr"/>
          <a:lstStyle>
            <a:lvl1pPr algn="r">
              <a:defRPr sz="1050">
                <a:solidFill>
                  <a:schemeClr val="tx1">
                    <a:tint val="75000"/>
                  </a:schemeClr>
                </a:solidFill>
              </a:defRPr>
            </a:lvl1pPr>
          </a:lstStyle>
          <a:p>
            <a:fld id="{B31EAD7B-CCC0-452B-A52D-F6968E39A2CA}" type="slidenum">
              <a:rPr lang="en-GB" smtClean="0"/>
              <a:pPr/>
              <a:t>‹#›</a:t>
            </a:fld>
            <a:endParaRPr lang="en-GB" dirty="0"/>
          </a:p>
        </p:txBody>
      </p:sp>
    </p:spTree>
    <p:extLst>
      <p:ext uri="{BB962C8B-B14F-4D97-AF65-F5344CB8AC3E}">
        <p14:creationId xmlns="" xmlns:p14="http://schemas.microsoft.com/office/powerpoint/2010/main" val="386055006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6.xml"/><Relationship Id="rId1" Type="http://schemas.openxmlformats.org/officeDocument/2006/relationships/vmlDrawing" Target="../drawings/vmlDrawing15.v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2.xml"/><Relationship Id="rId5" Type="http://schemas.openxmlformats.org/officeDocument/2006/relationships/image" Target="../media/image76.jpeg"/><Relationship Id="rId4" Type="http://schemas.openxmlformats.org/officeDocument/2006/relationships/image" Target="../media/image75.jpeg"/></Relationships>
</file>

<file path=ppt/slides/_rels/slide10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2.xml"/><Relationship Id="rId4" Type="http://schemas.openxmlformats.org/officeDocument/2006/relationships/image" Target="../media/image84.jpeg"/></Relationships>
</file>

<file path=ppt/slides/_rels/slide11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Layout" Target="../slideLayouts/slideLayout4.xml"/><Relationship Id="rId6" Type="http://schemas.microsoft.com/office/2007/relationships/hdphoto" Target="../media/hdphoto1.wdp"/></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6.xml"/><Relationship Id="rId5" Type="http://schemas.openxmlformats.org/officeDocument/2006/relationships/image" Target="../media/image100.png"/><Relationship Id="rId4" Type="http://schemas.openxmlformats.org/officeDocument/2006/relationships/image" Target="../media/image99.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 Id="rId6" Type="http://schemas.microsoft.com/office/2007/relationships/hdphoto" Target="../media/hdphoto5.wdp"/><Relationship Id="rId5" Type="http://schemas.openxmlformats.org/officeDocument/2006/relationships/image" Target="../media/image14.png"/><Relationship Id="rId4" Type="http://schemas.microsoft.com/office/2007/relationships/hdphoto" Target="../media/hdphoto4.wdp"/></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08.jpeg"/><Relationship Id="rId4" Type="http://schemas.openxmlformats.org/officeDocument/2006/relationships/image" Target="../media/image107.jpe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2.xml"/><Relationship Id="rId4" Type="http://schemas.openxmlformats.org/officeDocument/2006/relationships/image" Target="../media/image112.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8" Type="http://schemas.openxmlformats.org/officeDocument/2006/relationships/image" Target="../media/image119.jpeg"/><Relationship Id="rId3" Type="http://schemas.openxmlformats.org/officeDocument/2006/relationships/image" Target="../media/image114.jpeg"/><Relationship Id="rId7" Type="http://schemas.openxmlformats.org/officeDocument/2006/relationships/image" Target="../media/image118.jpeg"/><Relationship Id="rId2" Type="http://schemas.openxmlformats.org/officeDocument/2006/relationships/image" Target="../media/image113.jpeg"/><Relationship Id="rId1" Type="http://schemas.openxmlformats.org/officeDocument/2006/relationships/slideLayout" Target="../slideLayouts/slideLayout2.xml"/><Relationship Id="rId6" Type="http://schemas.openxmlformats.org/officeDocument/2006/relationships/image" Target="../media/image117.jpeg"/><Relationship Id="rId5" Type="http://schemas.openxmlformats.org/officeDocument/2006/relationships/image" Target="../media/image116.jpeg"/><Relationship Id="rId4" Type="http://schemas.openxmlformats.org/officeDocument/2006/relationships/image" Target="../media/image115.jpe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3" Type="http://schemas.openxmlformats.org/officeDocument/2006/relationships/image" Target="../media/image121.jpeg"/><Relationship Id="rId7" Type="http://schemas.openxmlformats.org/officeDocument/2006/relationships/image" Target="../media/image125.jpeg"/><Relationship Id="rId2" Type="http://schemas.openxmlformats.org/officeDocument/2006/relationships/image" Target="../media/image120.jpeg"/><Relationship Id="rId1" Type="http://schemas.openxmlformats.org/officeDocument/2006/relationships/slideLayout" Target="../slideLayouts/slideLayout2.xml"/><Relationship Id="rId6" Type="http://schemas.openxmlformats.org/officeDocument/2006/relationships/image" Target="../media/image124.jpeg"/><Relationship Id="rId5" Type="http://schemas.openxmlformats.org/officeDocument/2006/relationships/image" Target="../media/image123.jpeg"/><Relationship Id="rId4" Type="http://schemas.openxmlformats.org/officeDocument/2006/relationships/image" Target="../media/image122.jpeg"/></Relationships>
</file>

<file path=ppt/slides/_rels/slide156.xml.rels><?xml version="1.0" encoding="UTF-8" standalone="yes"?>
<Relationships xmlns="http://schemas.openxmlformats.org/package/2006/relationships"><Relationship Id="rId8" Type="http://schemas.openxmlformats.org/officeDocument/2006/relationships/image" Target="../media/image132.jpeg"/><Relationship Id="rId3" Type="http://schemas.openxmlformats.org/officeDocument/2006/relationships/image" Target="../media/image127.jpeg"/><Relationship Id="rId7" Type="http://schemas.openxmlformats.org/officeDocument/2006/relationships/image" Target="../media/image131.jpeg"/><Relationship Id="rId2" Type="http://schemas.openxmlformats.org/officeDocument/2006/relationships/image" Target="../media/image126.jpeg"/><Relationship Id="rId1" Type="http://schemas.openxmlformats.org/officeDocument/2006/relationships/slideLayout" Target="../slideLayouts/slideLayout2.xml"/><Relationship Id="rId6" Type="http://schemas.openxmlformats.org/officeDocument/2006/relationships/image" Target="../media/image130.jpeg"/><Relationship Id="rId5" Type="http://schemas.openxmlformats.org/officeDocument/2006/relationships/image" Target="../media/image129.jpeg"/><Relationship Id="rId4" Type="http://schemas.openxmlformats.org/officeDocument/2006/relationships/image" Target="../media/image128.jpe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5.jpeg"/><Relationship Id="rId7"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6.jpeg"/><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microsoft.com/office/2007/relationships/hdphoto" Target="../media/hdphoto6.wdp"/><Relationship Id="rId2" Type="http://schemas.openxmlformats.org/officeDocument/2006/relationships/chart" Target="../charts/chart6.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 Id="rId9" Type="http://schemas.microsoft.com/office/2007/relationships/hdphoto" Target="../media/hdphoto7.wd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hyperlink" Target="http://wiki.openmusiclabs.com/wiki/ArduinoFHT"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fastled.io/"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7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 Id="rId5" Type="http://schemas.openxmlformats.org/officeDocument/2006/relationships/image" Target="../media/image57.png"/><Relationship Id="rId4" Type="http://schemas.openxmlformats.org/officeDocument/2006/relationships/image" Target="../media/image56.png"/></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5.jpeg"/><Relationship Id="rId7"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3.v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4.vml"/></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5.v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6.xml"/><Relationship Id="rId1" Type="http://schemas.openxmlformats.org/officeDocument/2006/relationships/vmlDrawing" Target="../drawings/vmlDrawing6.v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6.xml"/><Relationship Id="rId1" Type="http://schemas.openxmlformats.org/officeDocument/2006/relationships/vmlDrawing" Target="../drawings/vmlDrawing7.vml"/></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6.xml"/><Relationship Id="rId1" Type="http://schemas.openxmlformats.org/officeDocument/2006/relationships/vmlDrawing" Target="../drawings/vmlDrawing8.vml"/></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6.xml"/><Relationship Id="rId1" Type="http://schemas.openxmlformats.org/officeDocument/2006/relationships/vmlDrawing" Target="../drawings/vmlDrawing9.v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6.xml"/><Relationship Id="rId1" Type="http://schemas.openxmlformats.org/officeDocument/2006/relationships/vmlDrawing" Target="../drawings/vmlDrawing10.v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6.xml"/><Relationship Id="rId1" Type="http://schemas.openxmlformats.org/officeDocument/2006/relationships/vmlDrawing" Target="../drawings/vmlDrawing11.vml"/></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6.xml"/><Relationship Id="rId1" Type="http://schemas.openxmlformats.org/officeDocument/2006/relationships/vmlDrawing" Target="../drawings/vmlDrawing12.v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6.xml"/><Relationship Id="rId1" Type="http://schemas.openxmlformats.org/officeDocument/2006/relationships/vmlDrawing" Target="../drawings/vmlDrawing13.v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6.xml"/><Relationship Id="rId1" Type="http://schemas.openxmlformats.org/officeDocument/2006/relationships/vmlDrawing" Target="../drawings/vmlDrawing14.v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GB" dirty="0" smtClean="0"/>
              <a:t>Controlled Assessment</a:t>
            </a:r>
            <a:endParaRPr lang="en-GB" dirty="0"/>
          </a:p>
        </p:txBody>
      </p:sp>
      <p:sp>
        <p:nvSpPr>
          <p:cNvPr id="3" name="Subtitle 2"/>
          <p:cNvSpPr>
            <a:spLocks noGrp="1"/>
          </p:cNvSpPr>
          <p:nvPr>
            <p:ph type="subTitle" idx="1"/>
          </p:nvPr>
        </p:nvSpPr>
        <p:spPr/>
        <p:txBody>
          <a:bodyPr>
            <a:noAutofit/>
          </a:bodyPr>
          <a:lstStyle/>
          <a:p>
            <a:r>
              <a:rPr lang="en-GB" sz="900" dirty="0" smtClean="0"/>
              <a:t>Samuel Simpson</a:t>
            </a:r>
          </a:p>
          <a:p>
            <a:r>
              <a:rPr lang="en-GB" sz="900" dirty="0" smtClean="0"/>
              <a:t>Centre Number: 51339</a:t>
            </a:r>
          </a:p>
          <a:p>
            <a:r>
              <a:rPr lang="en-GB" sz="900" dirty="0" smtClean="0"/>
              <a:t>Candidate Number: 6041</a:t>
            </a:r>
          </a:p>
        </p:txBody>
      </p:sp>
    </p:spTree>
  </p:cSld>
  <p:clrMapOvr>
    <a:masterClrMapping/>
  </p:clrMapOvr>
  <p:transition advTm="10000"/>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i.ebayimg.com/images/g/A6YAAOSwh2xX~hTs/s-l1600.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l="3630" t="24339" r="12871" b="18697"/>
          <a:stretch>
            <a:fillRect/>
          </a:stretch>
        </p:blipFill>
        <p:spPr bwMode="auto">
          <a:xfrm>
            <a:off x="395536" y="1059582"/>
            <a:ext cx="1806746" cy="648072"/>
          </a:xfrm>
          <a:prstGeom prst="rect">
            <a:avLst/>
          </a:prstGeom>
          <a:noFill/>
          <a:effectLst>
            <a:softEdge rad="31750"/>
          </a:effectLst>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normAutofit/>
          </a:bodyPr>
          <a:lstStyle/>
          <a:p>
            <a:r>
              <a:rPr lang="en-GB" sz="3600" dirty="0" smtClean="0"/>
              <a:t>PRODUCT: </a:t>
            </a:r>
            <a:r>
              <a:rPr lang="en-GB" sz="1600" dirty="0" smtClean="0"/>
              <a:t>MS3264 V3 digital Level Meter Music Spectrum Display 6 Modes DIY LED Audio amp</a:t>
            </a:r>
            <a:endParaRPr lang="en-GB" sz="1600" dirty="0"/>
          </a:p>
        </p:txBody>
      </p:sp>
      <p:sp>
        <p:nvSpPr>
          <p:cNvPr id="5" name="Content Placeholder 4"/>
          <p:cNvSpPr>
            <a:spLocks noGrp="1"/>
          </p:cNvSpPr>
          <p:nvPr>
            <p:ph sz="half" idx="1"/>
          </p:nvPr>
        </p:nvSpPr>
        <p:spPr/>
        <p:txBody>
          <a:bodyPr>
            <a:noAutofit/>
          </a:bodyPr>
          <a:lstStyle/>
          <a:p>
            <a:pPr>
              <a:spcBef>
                <a:spcPts val="0"/>
              </a:spcBef>
              <a:buNone/>
            </a:pPr>
            <a:r>
              <a:rPr lang="en-GB" sz="1000" dirty="0" smtClean="0"/>
              <a:t>Features: </a:t>
            </a:r>
          </a:p>
          <a:p>
            <a:pPr>
              <a:spcBef>
                <a:spcPts val="0"/>
              </a:spcBef>
            </a:pPr>
            <a:r>
              <a:rPr lang="en-GB" sz="1000" dirty="0" smtClean="0"/>
              <a:t>Using the latest SMD dual colour dot-matrix display modules, more vivid colours and lower power consumption.</a:t>
            </a:r>
          </a:p>
          <a:p>
            <a:pPr>
              <a:spcBef>
                <a:spcPts val="0"/>
              </a:spcBef>
            </a:pPr>
            <a:r>
              <a:rPr lang="en-GB" sz="1000" dirty="0" smtClean="0"/>
              <a:t>Dot-matrix screen software using the original software filtering technology, spectrum effects has increased significantly.</a:t>
            </a:r>
          </a:p>
          <a:p>
            <a:pPr>
              <a:spcBef>
                <a:spcPts val="0"/>
              </a:spcBef>
              <a:buNone/>
            </a:pPr>
            <a:r>
              <a:rPr lang="en-GB" sz="1000" dirty="0" smtClean="0"/>
              <a:t>Main features:</a:t>
            </a:r>
          </a:p>
          <a:p>
            <a:pPr>
              <a:spcBef>
                <a:spcPts val="0"/>
              </a:spcBef>
            </a:pPr>
            <a:r>
              <a:rPr lang="en-GB" sz="1000" dirty="0" smtClean="0"/>
              <a:t>Spectrum display more gentle, no spikes appear. Sensitivity and sense of rhythm is better, visual effects more beautiful.</a:t>
            </a:r>
          </a:p>
          <a:p>
            <a:pPr>
              <a:spcBef>
                <a:spcPts val="0"/>
              </a:spcBef>
            </a:pPr>
            <a:r>
              <a:rPr lang="en-GB" sz="1000" dirty="0" smtClean="0"/>
              <a:t>Improved the other spectrum frequency is too rich, insufficient high frequency phenomena, the effect is more dynamic. With power off memory function.</a:t>
            </a:r>
          </a:p>
          <a:p>
            <a:pPr>
              <a:spcBef>
                <a:spcPts val="0"/>
              </a:spcBef>
            </a:pPr>
            <a:r>
              <a:rPr lang="en-GB" sz="1000" dirty="0" smtClean="0"/>
              <a:t>The streamlined design of the spectrum, not static and noise.</a:t>
            </a:r>
          </a:p>
          <a:p>
            <a:pPr>
              <a:spcBef>
                <a:spcPts val="0"/>
              </a:spcBef>
            </a:pPr>
            <a:r>
              <a:rPr lang="en-GB" sz="1000" dirty="0" smtClean="0"/>
              <a:t>Package Contents </a:t>
            </a:r>
          </a:p>
          <a:p>
            <a:pPr>
              <a:spcBef>
                <a:spcPts val="0"/>
              </a:spcBef>
            </a:pPr>
            <a:r>
              <a:rPr lang="en-GB" sz="1000" dirty="0" smtClean="0"/>
              <a:t>1x Controller</a:t>
            </a:r>
          </a:p>
          <a:p>
            <a:pPr>
              <a:spcBef>
                <a:spcPts val="0"/>
              </a:spcBef>
            </a:pPr>
            <a:r>
              <a:rPr lang="en-GB" sz="1000" dirty="0" smtClean="0"/>
              <a:t>1x Colour dot matrix</a:t>
            </a:r>
          </a:p>
          <a:p>
            <a:pPr>
              <a:spcBef>
                <a:spcPts val="0"/>
              </a:spcBef>
            </a:pPr>
            <a:r>
              <a:rPr lang="en-GB" sz="1000" dirty="0" smtClean="0"/>
              <a:t>1x USB power supply audio cable</a:t>
            </a:r>
          </a:p>
          <a:p>
            <a:pPr>
              <a:spcBef>
                <a:spcPts val="0"/>
              </a:spcBef>
            </a:pPr>
            <a:r>
              <a:rPr lang="en-GB" sz="1000" dirty="0" smtClean="0"/>
              <a:t>1x audio splitter</a:t>
            </a:r>
          </a:p>
          <a:p>
            <a:pPr>
              <a:spcBef>
                <a:spcPts val="0"/>
              </a:spcBef>
            </a:pPr>
            <a:r>
              <a:rPr lang="en-GB" sz="1000" dirty="0" smtClean="0"/>
              <a:t>1x 16-core data cable</a:t>
            </a:r>
          </a:p>
        </p:txBody>
      </p:sp>
      <p:graphicFrame>
        <p:nvGraphicFramePr>
          <p:cNvPr id="10" name="Content Placeholder 9"/>
          <p:cNvGraphicFramePr>
            <a:graphicFrameLocks noGrp="1"/>
          </p:cNvGraphicFramePr>
          <p:nvPr>
            <p:ph sz="half" idx="2"/>
          </p:nvPr>
        </p:nvGraphicFramePr>
        <p:xfrm>
          <a:off x="4629150" y="1563638"/>
          <a:ext cx="4000500" cy="3483540"/>
        </p:xfrm>
        <a:graphic>
          <a:graphicData uri="http://schemas.openxmlformats.org/drawingml/2006/table">
            <a:tbl>
              <a:tblPr firstRow="1" bandRow="1">
                <a:tableStyleId>{5C22544A-7EE6-4342-B048-85BDC9FD1C3A}</a:tableStyleId>
              </a:tblPr>
              <a:tblGrid>
                <a:gridCol w="1333500"/>
                <a:gridCol w="1333500"/>
                <a:gridCol w="1333500"/>
              </a:tblGrid>
              <a:tr h="205432">
                <a:tc>
                  <a:txBody>
                    <a:bodyPr/>
                    <a:lstStyle/>
                    <a:p>
                      <a:r>
                        <a:rPr lang="en-GB" sz="900" baseline="0" dirty="0"/>
                        <a:t>Feature</a:t>
                      </a:r>
                    </a:p>
                  </a:txBody>
                  <a:tcPr/>
                </a:tc>
                <a:tc>
                  <a:txBody>
                    <a:bodyPr/>
                    <a:lstStyle/>
                    <a:p>
                      <a:r>
                        <a:rPr lang="en-GB" sz="900" baseline="0" dirty="0"/>
                        <a:t>Description</a:t>
                      </a:r>
                    </a:p>
                  </a:txBody>
                  <a:tcPr/>
                </a:tc>
                <a:tc>
                  <a:txBody>
                    <a:bodyPr/>
                    <a:lstStyle/>
                    <a:p>
                      <a:r>
                        <a:rPr lang="en-GB" sz="900" baseline="0" dirty="0"/>
                        <a:t>Comment</a:t>
                      </a:r>
                    </a:p>
                  </a:txBody>
                  <a:tcPr/>
                </a:tc>
              </a:tr>
              <a:tr h="336872">
                <a:tc>
                  <a:txBody>
                    <a:bodyPr/>
                    <a:lstStyle/>
                    <a:p>
                      <a:r>
                        <a:rPr lang="en-GB" sz="900" dirty="0"/>
                        <a:t>Cost</a:t>
                      </a:r>
                    </a:p>
                  </a:txBody>
                  <a:tcPr/>
                </a:tc>
                <a:tc>
                  <a:txBody>
                    <a:bodyPr/>
                    <a:lstStyle/>
                    <a:p>
                      <a:r>
                        <a:rPr lang="en-GB" sz="550" dirty="0"/>
                        <a:t>£45.99</a:t>
                      </a:r>
                    </a:p>
                  </a:txBody>
                  <a:tcPr/>
                </a:tc>
                <a:tc>
                  <a:txBody>
                    <a:bodyPr/>
                    <a:lstStyle/>
                    <a:p>
                      <a:r>
                        <a:rPr lang="en-GB" sz="550" dirty="0"/>
                        <a:t>Expensive</a:t>
                      </a:r>
                      <a:r>
                        <a:rPr lang="en-GB" sz="550" baseline="0" dirty="0"/>
                        <a:t> for what it </a:t>
                      </a:r>
                      <a:r>
                        <a:rPr lang="en-GB" sz="550" baseline="0" dirty="0" smtClean="0"/>
                        <a:t>is as it does not come with a case enclosing the electronics</a:t>
                      </a:r>
                      <a:endParaRPr lang="en-GB" sz="550" dirty="0"/>
                    </a:p>
                  </a:txBody>
                  <a:tcPr/>
                </a:tc>
              </a:tr>
              <a:tr h="370840">
                <a:tc>
                  <a:txBody>
                    <a:bodyPr/>
                    <a:lstStyle/>
                    <a:p>
                      <a:r>
                        <a:rPr lang="en-GB" sz="900" dirty="0"/>
                        <a:t>Aesthetics</a:t>
                      </a:r>
                    </a:p>
                  </a:txBody>
                  <a:tcPr/>
                </a:tc>
                <a:tc>
                  <a:txBody>
                    <a:bodyPr/>
                    <a:lstStyle/>
                    <a:p>
                      <a:r>
                        <a:rPr lang="en-GB" sz="550" dirty="0"/>
                        <a:t>Clear Plastic,</a:t>
                      </a:r>
                    </a:p>
                    <a:p>
                      <a:r>
                        <a:rPr lang="en-GB" sz="550" dirty="0"/>
                        <a:t>PCB, Visible</a:t>
                      </a:r>
                      <a:r>
                        <a:rPr lang="en-GB" sz="550" baseline="0" dirty="0"/>
                        <a:t> Components</a:t>
                      </a:r>
                    </a:p>
                    <a:p>
                      <a:r>
                        <a:rPr lang="en-GB" sz="550" baseline="0" dirty="0"/>
                        <a:t>½ Kg</a:t>
                      </a:r>
                    </a:p>
                    <a:p>
                      <a:r>
                        <a:rPr lang="en-GB" sz="550" baseline="0" dirty="0"/>
                        <a:t>Coloured Leds</a:t>
                      </a:r>
                    </a:p>
                    <a:p>
                      <a:r>
                        <a:rPr lang="en-GB" sz="550" baseline="0" dirty="0"/>
                        <a:t>Large</a:t>
                      </a:r>
                      <a:endParaRPr lang="en-GB" sz="550" dirty="0"/>
                    </a:p>
                  </a:txBody>
                  <a:tcPr/>
                </a:tc>
                <a:tc>
                  <a:txBody>
                    <a:bodyPr/>
                    <a:lstStyle/>
                    <a:p>
                      <a:r>
                        <a:rPr lang="en-GB" sz="550" dirty="0"/>
                        <a:t>Not very pretty</a:t>
                      </a:r>
                      <a:r>
                        <a:rPr lang="en-GB" sz="550" baseline="0" dirty="0"/>
                        <a:t> as components are visible</a:t>
                      </a:r>
                    </a:p>
                    <a:p>
                      <a:r>
                        <a:rPr lang="en-GB" sz="550" baseline="0" dirty="0"/>
                        <a:t>Light</a:t>
                      </a:r>
                    </a:p>
                    <a:p>
                      <a:r>
                        <a:rPr lang="en-GB" sz="550" baseline="0" dirty="0"/>
                        <a:t>Leds are fixed colours</a:t>
                      </a:r>
                    </a:p>
                    <a:p>
                      <a:r>
                        <a:rPr lang="en-GB" sz="550" baseline="0" dirty="0"/>
                        <a:t>Components are not one unit</a:t>
                      </a:r>
                      <a:endParaRPr lang="en-GB" sz="550" dirty="0"/>
                    </a:p>
                  </a:txBody>
                  <a:tcPr/>
                </a:tc>
              </a:tr>
              <a:tr h="275520">
                <a:tc>
                  <a:txBody>
                    <a:bodyPr/>
                    <a:lstStyle/>
                    <a:p>
                      <a:r>
                        <a:rPr lang="en-GB" sz="900" dirty="0"/>
                        <a:t>Customers</a:t>
                      </a:r>
                    </a:p>
                  </a:txBody>
                  <a:tcPr/>
                </a:tc>
                <a:tc>
                  <a:txBody>
                    <a:bodyPr/>
                    <a:lstStyle/>
                    <a:p>
                      <a:r>
                        <a:rPr lang="en-GB" sz="550" dirty="0"/>
                        <a:t>Audio</a:t>
                      </a:r>
                      <a:r>
                        <a:rPr lang="en-GB" sz="550" baseline="0" dirty="0"/>
                        <a:t>philes, </a:t>
                      </a:r>
                    </a:p>
                    <a:p>
                      <a:r>
                        <a:rPr lang="en-GB" sz="550" dirty="0"/>
                        <a:t>Techies</a:t>
                      </a:r>
                    </a:p>
                  </a:txBody>
                  <a:tcPr/>
                </a:tc>
                <a:tc>
                  <a:txBody>
                    <a:bodyPr/>
                    <a:lstStyle/>
                    <a:p>
                      <a:r>
                        <a:rPr lang="en-GB" sz="550" dirty="0"/>
                        <a:t>Limited Market</a:t>
                      </a:r>
                      <a:r>
                        <a:rPr lang="en-GB" sz="550" baseline="0" dirty="0"/>
                        <a:t> Due to </a:t>
                      </a:r>
                      <a:r>
                        <a:rPr lang="en-GB" sz="550" baseline="0" dirty="0" smtClean="0"/>
                        <a:t>Aesthetics as it does not have a proper case</a:t>
                      </a:r>
                      <a:endParaRPr lang="en-GB" sz="550" dirty="0"/>
                    </a:p>
                  </a:txBody>
                  <a:tcPr/>
                </a:tc>
              </a:tr>
              <a:tr h="370840">
                <a:tc>
                  <a:txBody>
                    <a:bodyPr/>
                    <a:lstStyle/>
                    <a:p>
                      <a:r>
                        <a:rPr lang="en-GB" sz="900" dirty="0"/>
                        <a:t>Materials</a:t>
                      </a:r>
                    </a:p>
                  </a:txBody>
                  <a:tcPr/>
                </a:tc>
                <a:tc>
                  <a:txBody>
                    <a:bodyPr/>
                    <a:lstStyle/>
                    <a:p>
                      <a:r>
                        <a:rPr lang="en-GB" sz="550" dirty="0"/>
                        <a:t>Plastic/PCB</a:t>
                      </a:r>
                    </a:p>
                  </a:txBody>
                  <a:tcPr/>
                </a:tc>
                <a:tc>
                  <a:txBody>
                    <a:bodyPr/>
                    <a:lstStyle/>
                    <a:p>
                      <a:r>
                        <a:rPr lang="en-GB" sz="550" dirty="0" smtClean="0"/>
                        <a:t>It</a:t>
                      </a:r>
                      <a:r>
                        <a:rPr lang="en-GB" sz="550" baseline="0" dirty="0" smtClean="0"/>
                        <a:t> is made using the bare minimum of materials to make the product work but as it does not have a case enclosing the electronics</a:t>
                      </a:r>
                      <a:endParaRPr lang="en-GB" sz="550" dirty="0"/>
                    </a:p>
                  </a:txBody>
                  <a:tcPr/>
                </a:tc>
              </a:tr>
              <a:tr h="370840">
                <a:tc>
                  <a:txBody>
                    <a:bodyPr/>
                    <a:lstStyle/>
                    <a:p>
                      <a:r>
                        <a:rPr lang="en-GB" sz="900" dirty="0" smtClean="0"/>
                        <a:t>Environment</a:t>
                      </a:r>
                      <a:endParaRPr lang="en-GB" sz="900" dirty="0"/>
                    </a:p>
                  </a:txBody>
                  <a:tcPr/>
                </a:tc>
                <a:tc>
                  <a:txBody>
                    <a:bodyPr/>
                    <a:lstStyle/>
                    <a:p>
                      <a:r>
                        <a:rPr lang="en-GB" sz="550" dirty="0" smtClean="0"/>
                        <a:t>The</a:t>
                      </a:r>
                      <a:r>
                        <a:rPr lang="en-GB" sz="550" baseline="0" dirty="0" smtClean="0"/>
                        <a:t> metals used to make the cables, components and PCB can be recovered but the plastic is most likely not recyclable</a:t>
                      </a:r>
                      <a:endParaRPr lang="en-GB" sz="550" dirty="0"/>
                    </a:p>
                  </a:txBody>
                  <a:tcPr/>
                </a:tc>
                <a:tc>
                  <a:txBody>
                    <a:bodyPr/>
                    <a:lstStyle/>
                    <a:p>
                      <a:r>
                        <a:rPr lang="en-GB" sz="550" dirty="0" smtClean="0"/>
                        <a:t>Partially </a:t>
                      </a:r>
                      <a:r>
                        <a:rPr lang="en-GB" sz="550" dirty="0"/>
                        <a:t>Environmentally</a:t>
                      </a:r>
                      <a:r>
                        <a:rPr lang="en-GB" sz="550" baseline="0" dirty="0"/>
                        <a:t> </a:t>
                      </a:r>
                      <a:r>
                        <a:rPr lang="en-GB" sz="550" baseline="0" dirty="0" smtClean="0"/>
                        <a:t>Friendly as the component it is a mixture of plastic and electronics which cannot be separated but the metals could be extracted</a:t>
                      </a:r>
                      <a:endParaRPr lang="en-GB" sz="550" dirty="0"/>
                    </a:p>
                  </a:txBody>
                  <a:tcPr/>
                </a:tc>
              </a:tr>
              <a:tr h="370840">
                <a:tc>
                  <a:txBody>
                    <a:bodyPr/>
                    <a:lstStyle/>
                    <a:p>
                      <a:r>
                        <a:rPr lang="en-GB" sz="900" dirty="0"/>
                        <a:t>Safety</a:t>
                      </a:r>
                    </a:p>
                  </a:txBody>
                  <a:tcPr/>
                </a:tc>
                <a:tc>
                  <a:txBody>
                    <a:bodyPr/>
                    <a:lstStyle/>
                    <a:p>
                      <a:r>
                        <a:rPr lang="en-GB" sz="550" dirty="0"/>
                        <a:t>5v</a:t>
                      </a:r>
                    </a:p>
                    <a:p>
                      <a:r>
                        <a:rPr lang="en-GB" sz="550" dirty="0"/>
                        <a:t>Lightweight</a:t>
                      </a:r>
                    </a:p>
                  </a:txBody>
                  <a:tcPr/>
                </a:tc>
                <a:tc>
                  <a:txBody>
                    <a:bodyPr/>
                    <a:lstStyle/>
                    <a:p>
                      <a:r>
                        <a:rPr lang="en-GB" sz="550" dirty="0"/>
                        <a:t>Low power/current so no risk of</a:t>
                      </a:r>
                      <a:r>
                        <a:rPr lang="en-GB" sz="550" baseline="0" dirty="0"/>
                        <a:t> electrocution</a:t>
                      </a:r>
                      <a:endParaRPr lang="en-GB" sz="550" dirty="0"/>
                    </a:p>
                    <a:p>
                      <a:r>
                        <a:rPr lang="en-GB" sz="550" dirty="0" smtClean="0"/>
                        <a:t>Lightweight</a:t>
                      </a:r>
                      <a:r>
                        <a:rPr lang="en-GB" sz="550" baseline="0" dirty="0" smtClean="0"/>
                        <a:t> so it won’t hurt someone if it fell on them</a:t>
                      </a:r>
                    </a:p>
                    <a:p>
                      <a:r>
                        <a:rPr lang="en-GB" sz="550" baseline="0" dirty="0" smtClean="0"/>
                        <a:t>It has sharp corners</a:t>
                      </a:r>
                      <a:endParaRPr lang="en-GB" sz="550" dirty="0"/>
                    </a:p>
                  </a:txBody>
                  <a:tcPr/>
                </a:tc>
              </a:tr>
              <a:tr h="370840">
                <a:tc>
                  <a:txBody>
                    <a:bodyPr/>
                    <a:lstStyle/>
                    <a:p>
                      <a:r>
                        <a:rPr lang="en-GB" sz="900" dirty="0"/>
                        <a:t>Function</a:t>
                      </a:r>
                    </a:p>
                  </a:txBody>
                  <a:tcPr/>
                </a:tc>
                <a:tc>
                  <a:txBody>
                    <a:bodyPr/>
                    <a:lstStyle/>
                    <a:p>
                      <a:r>
                        <a:rPr lang="en-GB" sz="550" dirty="0"/>
                        <a:t>Lights</a:t>
                      </a:r>
                      <a:r>
                        <a:rPr lang="en-GB" sz="550" baseline="0" dirty="0"/>
                        <a:t> up </a:t>
                      </a:r>
                      <a:r>
                        <a:rPr lang="en-GB" sz="550" baseline="0" dirty="0" smtClean="0"/>
                        <a:t>the columns to show the level of the audio in the frequency range</a:t>
                      </a:r>
                      <a:endParaRPr lang="en-GB" sz="550" dirty="0"/>
                    </a:p>
                  </a:txBody>
                  <a:tcPr/>
                </a:tc>
                <a:tc>
                  <a:txBody>
                    <a:bodyPr/>
                    <a:lstStyle/>
                    <a:p>
                      <a:r>
                        <a:rPr lang="en-GB" sz="550" dirty="0" smtClean="0"/>
                        <a:t>It</a:t>
                      </a:r>
                      <a:r>
                        <a:rPr lang="en-GB" sz="550" baseline="0" dirty="0" smtClean="0"/>
                        <a:t> can be used f</a:t>
                      </a:r>
                      <a:r>
                        <a:rPr lang="en-GB" sz="550" dirty="0" smtClean="0"/>
                        <a:t>or Party's/</a:t>
                      </a:r>
                      <a:r>
                        <a:rPr lang="en-GB" sz="550" baseline="0" dirty="0" smtClean="0"/>
                        <a:t>Discos as it flashes in time with the beat but it can also be used for sound engineers to see what frequencies can currently be heard</a:t>
                      </a:r>
                      <a:endParaRPr lang="en-GB" sz="550" dirty="0"/>
                    </a:p>
                  </a:txBody>
                  <a:tcPr/>
                </a:tc>
              </a:tr>
            </a:tbl>
          </a:graphicData>
        </a:graphic>
      </p:graphicFrame>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9" name="Picture 3" descr="http://i.ebayimg.com/images/g/blYAAOSwpLNX~hTs/s-l1600.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t="11306" b="15202"/>
          <a:stretch>
            <a:fillRect/>
          </a:stretch>
        </p:blipFill>
        <p:spPr bwMode="auto">
          <a:xfrm>
            <a:off x="3059832" y="3762055"/>
            <a:ext cx="1417779" cy="1041943"/>
          </a:xfrm>
          <a:prstGeom prst="roundRect">
            <a:avLst>
              <a:gd name="adj" fmla="val 50000"/>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advTm="10000"/>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Product Overview</a:t>
            </a:r>
            <a:endParaRPr lang="en-GB" dirty="0"/>
          </a:p>
        </p:txBody>
      </p:sp>
      <p:sp>
        <p:nvSpPr>
          <p:cNvPr id="3" name="Text Placeholder 2"/>
          <p:cNvSpPr>
            <a:spLocks noGrp="1"/>
          </p:cNvSpPr>
          <p:nvPr>
            <p:ph type="body" idx="1"/>
          </p:nvPr>
        </p:nvSpPr>
        <p:spPr/>
        <p:txBody>
          <a:bodyPr>
            <a:noAutofit/>
          </a:bodyPr>
          <a:lstStyle/>
          <a:p>
            <a:r>
              <a:rPr lang="en-GB" dirty="0" smtClean="0"/>
              <a:t>Physical Design</a:t>
            </a:r>
          </a:p>
          <a:p>
            <a:pPr>
              <a:buFontTx/>
              <a:buChar char="-"/>
            </a:pPr>
            <a:r>
              <a:rPr lang="en-GB" dirty="0" smtClean="0"/>
              <a:t>Individual Casing Components</a:t>
            </a:r>
          </a:p>
          <a:p>
            <a:pPr>
              <a:buFontTx/>
              <a:buChar char="-"/>
            </a:pPr>
            <a:r>
              <a:rPr lang="en-GB" dirty="0" smtClean="0"/>
              <a:t>3D Printed Black ABS</a:t>
            </a:r>
          </a:p>
          <a:p>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ransition advTm="10000"/>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PCB Standoffs (4x)</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
        <p:nvSpPr>
          <p:cNvPr id="7" name="TextBox 6"/>
          <p:cNvSpPr txBox="1"/>
          <p:nvPr/>
        </p:nvSpPr>
        <p:spPr>
          <a:xfrm>
            <a:off x="1403648" y="4894009"/>
            <a:ext cx="3240360" cy="276999"/>
          </a:xfrm>
          <a:prstGeom prst="rect">
            <a:avLst/>
          </a:prstGeom>
          <a:noFill/>
        </p:spPr>
        <p:txBody>
          <a:bodyPr wrap="square" rtlCol="0">
            <a:spAutoFit/>
          </a:bodyPr>
          <a:lstStyle/>
          <a:p>
            <a:r>
              <a:rPr lang="en-GB" sz="1200" dirty="0" smtClean="0"/>
              <a:t>All measurements in mm</a:t>
            </a:r>
            <a:endParaRPr lang="en-GB" sz="1200" dirty="0"/>
          </a:p>
        </p:txBody>
      </p:sp>
      <p:graphicFrame>
        <p:nvGraphicFramePr>
          <p:cNvPr id="8" name="Object 7"/>
          <p:cNvGraphicFramePr>
            <a:graphicFrameLocks noChangeAspect="1"/>
          </p:cNvGraphicFramePr>
          <p:nvPr/>
        </p:nvGraphicFramePr>
        <p:xfrm>
          <a:off x="1187624" y="1219685"/>
          <a:ext cx="6840760" cy="3640232"/>
        </p:xfrm>
        <a:graphic>
          <a:graphicData uri="http://schemas.openxmlformats.org/presentationml/2006/ole">
            <p:oleObj spid="_x0000_s15363" name="Acrobat Document" r:id="rId3" imgW="11342857" imgH="8019048" progId="AcroExch.Document.DC">
              <p:embed/>
            </p:oleObj>
          </a:graphicData>
        </a:graphic>
      </p:graphicFrame>
    </p:spTree>
  </p:cSld>
  <p:clrMapOvr>
    <a:masterClrMapping/>
  </p:clrMapOvr>
  <p:transition advTm="10000"/>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Product Overview</a:t>
            </a:r>
            <a:endParaRPr lang="en-GB" dirty="0"/>
          </a:p>
        </p:txBody>
      </p:sp>
      <p:sp>
        <p:nvSpPr>
          <p:cNvPr id="3" name="Text Placeholder 2"/>
          <p:cNvSpPr>
            <a:spLocks noGrp="1"/>
          </p:cNvSpPr>
          <p:nvPr>
            <p:ph type="body" idx="1"/>
          </p:nvPr>
        </p:nvSpPr>
        <p:spPr/>
        <p:txBody>
          <a:bodyPr>
            <a:noAutofit/>
          </a:bodyPr>
          <a:lstStyle/>
          <a:p>
            <a:r>
              <a:rPr lang="en-GB" dirty="0" smtClean="0"/>
              <a:t>Physical Design</a:t>
            </a:r>
          </a:p>
          <a:p>
            <a:pPr>
              <a:buFontTx/>
              <a:buChar char="-"/>
            </a:pPr>
            <a:r>
              <a:rPr lang="en-GB" dirty="0" smtClean="0"/>
              <a:t>Individual Casing Components</a:t>
            </a:r>
          </a:p>
          <a:p>
            <a:pPr>
              <a:buFontTx/>
              <a:buChar char="-"/>
            </a:pPr>
            <a:r>
              <a:rPr lang="en-GB" dirty="0" smtClean="0"/>
              <a:t>Testing the designs for the case</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ransition advTm="10000"/>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Creating the main outside of the case</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15" name="Picture 14" descr="20171108_210314.jpg"/>
          <p:cNvPicPr>
            <a:picLocks noGrp="1" noChangeAspect="1"/>
          </p:cNvPicPr>
          <p:nvPr isPhoto="1"/>
        </p:nvPicPr>
        <p:blipFill>
          <a:blip r:embed="rId2" cstate="print">
            <a:lum/>
          </a:blip>
          <a:stretch>
            <a:fillRect/>
          </a:stretch>
        </p:blipFill>
        <p:spPr>
          <a:xfrm>
            <a:off x="251520" y="1347614"/>
            <a:ext cx="2962672" cy="1666503"/>
          </a:xfrm>
          <a:prstGeom prst="rect">
            <a:avLst/>
          </a:prstGeom>
          <a:noFill/>
          <a:ln>
            <a:noFill/>
          </a:ln>
        </p:spPr>
      </p:pic>
      <p:pic>
        <p:nvPicPr>
          <p:cNvPr id="16" name="Picture 15" descr="20171109_074142.jpg"/>
          <p:cNvPicPr>
            <a:picLocks noGrp="1" noChangeAspect="1"/>
          </p:cNvPicPr>
          <p:nvPr isPhoto="1"/>
        </p:nvPicPr>
        <p:blipFill>
          <a:blip r:embed="rId3" cstate="print">
            <a:lum/>
          </a:blip>
          <a:stretch>
            <a:fillRect/>
          </a:stretch>
        </p:blipFill>
        <p:spPr>
          <a:xfrm>
            <a:off x="4355976" y="1563638"/>
            <a:ext cx="2962672" cy="1666503"/>
          </a:xfrm>
          <a:prstGeom prst="rect">
            <a:avLst/>
          </a:prstGeom>
          <a:noFill/>
          <a:ln>
            <a:noFill/>
          </a:ln>
        </p:spPr>
      </p:pic>
      <p:pic>
        <p:nvPicPr>
          <p:cNvPr id="17" name="Picture 16" descr="20171109_153801.jpg"/>
          <p:cNvPicPr>
            <a:picLocks noGrp="1" noChangeAspect="1"/>
          </p:cNvPicPr>
          <p:nvPr isPhoto="1"/>
        </p:nvPicPr>
        <p:blipFill>
          <a:blip r:embed="rId4" cstate="print">
            <a:lum/>
          </a:blip>
          <a:stretch>
            <a:fillRect/>
          </a:stretch>
        </p:blipFill>
        <p:spPr>
          <a:xfrm>
            <a:off x="6012160" y="3363838"/>
            <a:ext cx="2962672" cy="1666503"/>
          </a:xfrm>
          <a:prstGeom prst="rect">
            <a:avLst/>
          </a:prstGeom>
          <a:noFill/>
          <a:ln>
            <a:noFill/>
          </a:ln>
        </p:spPr>
      </p:pic>
      <p:pic>
        <p:nvPicPr>
          <p:cNvPr id="18" name="Picture 17" descr="20171112_120552.jpg"/>
          <p:cNvPicPr>
            <a:picLocks noGrp="1" noChangeAspect="1"/>
          </p:cNvPicPr>
          <p:nvPr isPhoto="1"/>
        </p:nvPicPr>
        <p:blipFill>
          <a:blip r:embed="rId5" cstate="print">
            <a:lum/>
          </a:blip>
          <a:stretch>
            <a:fillRect/>
          </a:stretch>
        </p:blipFill>
        <p:spPr>
          <a:xfrm>
            <a:off x="1331640" y="3075806"/>
            <a:ext cx="2962672" cy="1666503"/>
          </a:xfrm>
          <a:prstGeom prst="rect">
            <a:avLst/>
          </a:prstGeom>
          <a:noFill/>
          <a:ln>
            <a:noFill/>
          </a:ln>
        </p:spPr>
      </p:pic>
    </p:spTree>
  </p:cSld>
  <p:clrMapOvr>
    <a:masterClrMapping/>
  </p:clrMapOvr>
  <p:transition advTm="10000"/>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Prototyping the Rear Case Pieces</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126978" name="Picture 2" descr="C:\Users\Owner\Desktop\School Documents\School work\STRIPEZ\Electronic Project\4- 2D Exports\Photos (2)\20180123_092703.jpg"/>
          <p:cNvPicPr>
            <a:picLocks noGrp="1" noChangeAspect="1" noChangeArrowheads="1"/>
          </p:cNvPicPr>
          <p:nvPr>
            <p:ph idx="1"/>
          </p:nvPr>
        </p:nvPicPr>
        <p:blipFill>
          <a:blip r:embed="rId2" cstate="print"/>
          <a:srcRect/>
          <a:stretch>
            <a:fillRect/>
          </a:stretch>
        </p:blipFill>
        <p:spPr bwMode="auto">
          <a:xfrm>
            <a:off x="251520" y="1131590"/>
            <a:ext cx="3968442" cy="2232248"/>
          </a:xfrm>
          <a:prstGeom prst="rect">
            <a:avLst/>
          </a:prstGeom>
          <a:noFill/>
        </p:spPr>
      </p:pic>
      <p:pic>
        <p:nvPicPr>
          <p:cNvPr id="126979" name="Picture 3" descr="C:\Users\Owner\Desktop\School Documents\School work\STRIPEZ\Electronic Project\4- 2D Exports\Photos (2)\20180322_100517.jpg"/>
          <p:cNvPicPr>
            <a:picLocks noChangeAspect="1" noChangeArrowheads="1"/>
          </p:cNvPicPr>
          <p:nvPr/>
        </p:nvPicPr>
        <p:blipFill>
          <a:blip r:embed="rId3" cstate="print"/>
          <a:srcRect/>
          <a:stretch>
            <a:fillRect/>
          </a:stretch>
        </p:blipFill>
        <p:spPr bwMode="auto">
          <a:xfrm>
            <a:off x="4179958" y="2283718"/>
            <a:ext cx="4774676" cy="2685756"/>
          </a:xfrm>
          <a:prstGeom prst="rect">
            <a:avLst/>
          </a:prstGeom>
          <a:noFill/>
        </p:spPr>
      </p:pic>
    </p:spTree>
  </p:cSld>
  <p:clrMapOvr>
    <a:masterClrMapping/>
  </p:clrMapOvr>
  <p:transition advTm="10000"/>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Plan</a:t>
            </a:r>
            <a:endParaRPr lang="en-GB" dirty="0"/>
          </a:p>
        </p:txBody>
      </p:sp>
      <p:sp>
        <p:nvSpPr>
          <p:cNvPr id="3" name="Text Placeholder 2"/>
          <p:cNvSpPr>
            <a:spLocks noGrp="1"/>
          </p:cNvSpPr>
          <p:nvPr>
            <p:ph type="body" idx="1"/>
          </p:nvPr>
        </p:nvSpPr>
        <p:spPr/>
        <p:txBody>
          <a:bodyPr/>
          <a:lstStyle/>
          <a:p>
            <a:r>
              <a:rPr lang="en-GB" dirty="0" smtClean="0"/>
              <a:t>Prototyping</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ransition advTm="10000"/>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Controlling the LED panels</a:t>
            </a:r>
            <a:endParaRPr lang="en-GB" dirty="0"/>
          </a:p>
        </p:txBody>
      </p:sp>
      <p:sp>
        <p:nvSpPr>
          <p:cNvPr id="3" name="Content Placeholder 2"/>
          <p:cNvSpPr>
            <a:spLocks noGrp="1"/>
          </p:cNvSpPr>
          <p:nvPr>
            <p:ph idx="1"/>
          </p:nvPr>
        </p:nvSpPr>
        <p:spPr/>
        <p:txBody>
          <a:bodyPr/>
          <a:lstStyle/>
          <a:p>
            <a:r>
              <a:rPr lang="en-GB" dirty="0" smtClean="0"/>
              <a:t>The led panels I bought have the LEDS arranged in a vertical snake</a:t>
            </a:r>
          </a:p>
          <a:p>
            <a:r>
              <a:rPr lang="en-GB" dirty="0" smtClean="0"/>
              <a:t>I created some code to convert an XY coordinate into the ID of the pixel</a:t>
            </a:r>
          </a:p>
          <a:p>
            <a:r>
              <a:rPr lang="en-GB" dirty="0" smtClean="0"/>
              <a:t>Diagram</a:t>
            </a:r>
          </a:p>
          <a:p>
            <a:pPr>
              <a:buNone/>
            </a:pP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graphicFrame>
        <p:nvGraphicFramePr>
          <p:cNvPr id="6" name="Table 5"/>
          <p:cNvGraphicFramePr>
            <a:graphicFrameLocks noGrp="1"/>
          </p:cNvGraphicFramePr>
          <p:nvPr/>
        </p:nvGraphicFramePr>
        <p:xfrm>
          <a:off x="2123728" y="3219822"/>
          <a:ext cx="6096000" cy="1260664"/>
        </p:xfrm>
        <a:graphic>
          <a:graphicData uri="http://schemas.openxmlformats.org/drawingml/2006/table">
            <a:tbl>
              <a:tblPr/>
              <a:tblGrid>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tblGrid>
              <a:tr h="157583">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r h="157583">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r h="157583">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r h="157583">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r h="157583">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r h="157583">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r h="157583">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r h="157583">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bl>
          </a:graphicData>
        </a:graphic>
      </p:graphicFrame>
    </p:spTree>
  </p:cSld>
  <p:clrMapOvr>
    <a:masterClrMapping/>
  </p:clrMapOvr>
  <p:transition advTm="10000"/>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Controlling the LED panels: Code</a:t>
            </a:r>
            <a:endParaRPr lang="en-GB" dirty="0"/>
          </a:p>
        </p:txBody>
      </p:sp>
      <p:sp>
        <p:nvSpPr>
          <p:cNvPr id="3" name="Content Placeholder 2"/>
          <p:cNvSpPr>
            <a:spLocks noGrp="1"/>
          </p:cNvSpPr>
          <p:nvPr>
            <p:ph idx="1"/>
          </p:nvPr>
        </p:nvSpPr>
        <p:spPr/>
        <p:txBody>
          <a:bodyPr>
            <a:noAutofit/>
          </a:bodyPr>
          <a:lstStyle/>
          <a:p>
            <a:pPr>
              <a:spcBef>
                <a:spcPts val="0"/>
              </a:spcBef>
              <a:buNone/>
            </a:pPr>
            <a:r>
              <a:rPr lang="en-GB" sz="1100" dirty="0" smtClean="0"/>
              <a:t>int PosToIndex(int POS_x, int POS_y){</a:t>
            </a:r>
          </a:p>
          <a:p>
            <a:pPr>
              <a:spcBef>
                <a:spcPts val="0"/>
              </a:spcBef>
              <a:buNone/>
            </a:pPr>
            <a:r>
              <a:rPr lang="en-GB" sz="1100" dirty="0" smtClean="0"/>
              <a:t>  int PIndex = 0;</a:t>
            </a:r>
          </a:p>
          <a:p>
            <a:pPr>
              <a:spcBef>
                <a:spcPts val="0"/>
              </a:spcBef>
              <a:buNone/>
            </a:pPr>
            <a:r>
              <a:rPr lang="en-GB" sz="1100" dirty="0" smtClean="0"/>
              <a:t>  bool isupperpanel = POS_y &gt; 7;</a:t>
            </a:r>
          </a:p>
          <a:p>
            <a:pPr>
              <a:spcBef>
                <a:spcPts val="0"/>
              </a:spcBef>
              <a:buNone/>
            </a:pPr>
            <a:r>
              <a:rPr lang="en-GB" sz="1100" dirty="0" smtClean="0"/>
              <a:t>  if (POS_x % 2 == 0){</a:t>
            </a:r>
          </a:p>
          <a:p>
            <a:pPr>
              <a:spcBef>
                <a:spcPts val="0"/>
              </a:spcBef>
              <a:buNone/>
            </a:pPr>
            <a:r>
              <a:rPr lang="en-GB" sz="1100" dirty="0" smtClean="0"/>
              <a:t>    if (isupperpanel) {</a:t>
            </a:r>
          </a:p>
          <a:p>
            <a:pPr>
              <a:spcBef>
                <a:spcPts val="0"/>
              </a:spcBef>
              <a:buNone/>
            </a:pPr>
            <a:r>
              <a:rPr lang="en-GB" sz="1100" dirty="0" smtClean="0"/>
              <a:t>      PIndex = 23 - POS_y;</a:t>
            </a:r>
          </a:p>
          <a:p>
            <a:pPr>
              <a:spcBef>
                <a:spcPts val="0"/>
              </a:spcBef>
              <a:buNone/>
            </a:pPr>
            <a:r>
              <a:rPr lang="en-GB" sz="1100" dirty="0" smtClean="0"/>
              <a:t>    }</a:t>
            </a:r>
          </a:p>
          <a:p>
            <a:pPr>
              <a:spcBef>
                <a:spcPts val="0"/>
              </a:spcBef>
              <a:buNone/>
            </a:pPr>
            <a:r>
              <a:rPr lang="en-GB" sz="1100" dirty="0" smtClean="0"/>
              <a:t>    else {</a:t>
            </a:r>
          </a:p>
          <a:p>
            <a:pPr>
              <a:spcBef>
                <a:spcPts val="0"/>
              </a:spcBef>
              <a:buNone/>
            </a:pPr>
            <a:r>
              <a:rPr lang="en-GB" sz="1100" dirty="0" smtClean="0"/>
              <a:t>      PIndex = 7 - POS_y;</a:t>
            </a:r>
          </a:p>
          <a:p>
            <a:pPr>
              <a:spcBef>
                <a:spcPts val="0"/>
              </a:spcBef>
              <a:buNone/>
            </a:pPr>
            <a:r>
              <a:rPr lang="en-GB" sz="1100" dirty="0" smtClean="0"/>
              <a:t>    }</a:t>
            </a:r>
          </a:p>
          <a:p>
            <a:pPr>
              <a:spcBef>
                <a:spcPts val="0"/>
              </a:spcBef>
              <a:buNone/>
            </a:pPr>
            <a:r>
              <a:rPr lang="en-GB" sz="1100" dirty="0" smtClean="0"/>
              <a:t>  }</a:t>
            </a:r>
          </a:p>
          <a:p>
            <a:pPr>
              <a:spcBef>
                <a:spcPts val="0"/>
              </a:spcBef>
              <a:buNone/>
            </a:pPr>
            <a:r>
              <a:rPr lang="en-GB" sz="1100" dirty="0" smtClean="0"/>
              <a:t>  else {</a:t>
            </a:r>
          </a:p>
          <a:p>
            <a:pPr>
              <a:spcBef>
                <a:spcPts val="0"/>
              </a:spcBef>
              <a:buNone/>
            </a:pPr>
            <a:r>
              <a:rPr lang="en-GB" sz="1100" dirty="0" smtClean="0"/>
              <a:t>    PIndex = POS_y;</a:t>
            </a:r>
          </a:p>
          <a:p>
            <a:pPr>
              <a:spcBef>
                <a:spcPts val="0"/>
              </a:spcBef>
              <a:buNone/>
            </a:pPr>
            <a:r>
              <a:rPr lang="en-GB" sz="1100" dirty="0" smtClean="0"/>
              <a:t>  }</a:t>
            </a:r>
          </a:p>
          <a:p>
            <a:pPr>
              <a:spcBef>
                <a:spcPts val="0"/>
              </a:spcBef>
              <a:buNone/>
            </a:pPr>
            <a:r>
              <a:rPr lang="en-GB" sz="1100" dirty="0" smtClean="0"/>
              <a:t>  PIndex += 8*(31-POS_x);</a:t>
            </a:r>
          </a:p>
          <a:p>
            <a:pPr>
              <a:spcBef>
                <a:spcPts val="0"/>
              </a:spcBef>
              <a:buNone/>
            </a:pPr>
            <a:r>
              <a:rPr lang="en-GB" sz="1100" dirty="0" smtClean="0"/>
              <a:t>  if (isupperpanel) {</a:t>
            </a:r>
          </a:p>
          <a:p>
            <a:pPr>
              <a:spcBef>
                <a:spcPts val="0"/>
              </a:spcBef>
              <a:buNone/>
            </a:pPr>
            <a:r>
              <a:rPr lang="en-GB" sz="1100" dirty="0" smtClean="0"/>
              <a:t>    PIndex += 248;</a:t>
            </a:r>
          </a:p>
          <a:p>
            <a:pPr>
              <a:spcBef>
                <a:spcPts val="0"/>
              </a:spcBef>
              <a:buNone/>
            </a:pPr>
            <a:r>
              <a:rPr lang="en-GB" sz="1100" dirty="0" smtClean="0"/>
              <a:t>  }</a:t>
            </a:r>
          </a:p>
          <a:p>
            <a:pPr>
              <a:spcBef>
                <a:spcPts val="0"/>
              </a:spcBef>
              <a:buNone/>
            </a:pPr>
            <a:r>
              <a:rPr lang="en-GB" sz="1100" dirty="0" smtClean="0"/>
              <a:t>  return PIndex;</a:t>
            </a:r>
          </a:p>
          <a:p>
            <a:pPr>
              <a:spcBef>
                <a:spcPts val="0"/>
              </a:spcBef>
              <a:buNone/>
            </a:pPr>
            <a:r>
              <a:rPr lang="en-GB" sz="1100" dirty="0" smtClean="0"/>
              <a:t>}</a:t>
            </a:r>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ransition advTm="10000"/>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Basic Circuit</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81922" name="Picture 2" descr="C:\Users\Owner\Desktop\School Documents\School work\STRIPEZ\Electronic Project\5- Circuit Design\Pictures\20171003_100548.jpg"/>
          <p:cNvPicPr>
            <a:picLocks noGrp="1" noChangeAspect="1" noChangeArrowheads="1"/>
          </p:cNvPicPr>
          <p:nvPr>
            <p:ph idx="1"/>
          </p:nvPr>
        </p:nvPicPr>
        <p:blipFill>
          <a:blip r:embed="rId2" cstate="print"/>
          <a:srcRect/>
          <a:stretch>
            <a:fillRect/>
          </a:stretch>
        </p:blipFill>
        <p:spPr bwMode="auto">
          <a:xfrm>
            <a:off x="1435100" y="1304181"/>
            <a:ext cx="7499350" cy="3163788"/>
          </a:xfrm>
          <a:prstGeom prst="rect">
            <a:avLst/>
          </a:prstGeom>
          <a:noFill/>
        </p:spPr>
      </p:pic>
      <p:sp>
        <p:nvSpPr>
          <p:cNvPr id="6" name="TextBox 5"/>
          <p:cNvSpPr txBox="1"/>
          <p:nvPr/>
        </p:nvSpPr>
        <p:spPr>
          <a:xfrm>
            <a:off x="3131840" y="843558"/>
            <a:ext cx="1863011" cy="369332"/>
          </a:xfrm>
          <a:prstGeom prst="rect">
            <a:avLst/>
          </a:prstGeom>
          <a:noFill/>
        </p:spPr>
        <p:txBody>
          <a:bodyPr wrap="none" rtlCol="0">
            <a:spAutoFit/>
          </a:bodyPr>
          <a:lstStyle/>
          <a:p>
            <a:r>
              <a:rPr lang="en-GB" dirty="0" smtClean="0"/>
              <a:t>Microcontroller</a:t>
            </a:r>
            <a:endParaRPr lang="en-GB" dirty="0"/>
          </a:p>
        </p:txBody>
      </p:sp>
      <p:sp>
        <p:nvSpPr>
          <p:cNvPr id="7" name="TextBox 6"/>
          <p:cNvSpPr txBox="1"/>
          <p:nvPr/>
        </p:nvSpPr>
        <p:spPr>
          <a:xfrm>
            <a:off x="1331640" y="915566"/>
            <a:ext cx="1574470" cy="369332"/>
          </a:xfrm>
          <a:prstGeom prst="rect">
            <a:avLst/>
          </a:prstGeom>
          <a:noFill/>
        </p:spPr>
        <p:txBody>
          <a:bodyPr wrap="none" rtlCol="0">
            <a:spAutoFit/>
          </a:bodyPr>
          <a:lstStyle/>
          <a:p>
            <a:r>
              <a:rPr lang="en-GB" dirty="0" smtClean="0"/>
              <a:t>Programmer</a:t>
            </a:r>
            <a:endParaRPr lang="en-GB" dirty="0"/>
          </a:p>
        </p:txBody>
      </p:sp>
      <p:sp>
        <p:nvSpPr>
          <p:cNvPr id="8" name="TextBox 7"/>
          <p:cNvSpPr txBox="1"/>
          <p:nvPr/>
        </p:nvSpPr>
        <p:spPr>
          <a:xfrm>
            <a:off x="1475657" y="4515966"/>
            <a:ext cx="2590774" cy="369332"/>
          </a:xfrm>
          <a:prstGeom prst="rect">
            <a:avLst/>
          </a:prstGeom>
          <a:noFill/>
        </p:spPr>
        <p:txBody>
          <a:bodyPr wrap="none" rtlCol="0">
            <a:spAutoFit/>
          </a:bodyPr>
          <a:lstStyle/>
          <a:p>
            <a:r>
              <a:rPr lang="en-GB" dirty="0" smtClean="0"/>
              <a:t>External Clock Crystal</a:t>
            </a:r>
            <a:endParaRPr lang="en-GB" dirty="0"/>
          </a:p>
        </p:txBody>
      </p:sp>
      <p:sp>
        <p:nvSpPr>
          <p:cNvPr id="9" name="TextBox 8"/>
          <p:cNvSpPr txBox="1"/>
          <p:nvPr/>
        </p:nvSpPr>
        <p:spPr>
          <a:xfrm>
            <a:off x="4355976" y="4569972"/>
            <a:ext cx="1580882" cy="369332"/>
          </a:xfrm>
          <a:prstGeom prst="rect">
            <a:avLst/>
          </a:prstGeom>
          <a:noFill/>
        </p:spPr>
        <p:txBody>
          <a:bodyPr wrap="none" rtlCol="0">
            <a:spAutoFit/>
          </a:bodyPr>
          <a:lstStyle/>
          <a:p>
            <a:r>
              <a:rPr lang="en-GB" dirty="0" smtClean="0"/>
              <a:t>Reset Button</a:t>
            </a:r>
          </a:p>
        </p:txBody>
      </p:sp>
      <p:cxnSp>
        <p:nvCxnSpPr>
          <p:cNvPr id="11" name="Straight Arrow Connector 10"/>
          <p:cNvCxnSpPr/>
          <p:nvPr/>
        </p:nvCxnSpPr>
        <p:spPr>
          <a:xfrm flipV="1">
            <a:off x="2915816" y="3327834"/>
            <a:ext cx="1440160" cy="129614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3491880" y="3381840"/>
            <a:ext cx="1152128" cy="118813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2"/>
          </p:cNvCxnSpPr>
          <p:nvPr/>
        </p:nvCxnSpPr>
        <p:spPr>
          <a:xfrm>
            <a:off x="4063346" y="1212890"/>
            <a:ext cx="796686" cy="229496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915816" y="1275606"/>
            <a:ext cx="1080120" cy="50405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Tm="10000"/>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Basic Circuit</a:t>
            </a:r>
            <a:endParaRPr lang="en-GB" dirty="0"/>
          </a:p>
        </p:txBody>
      </p:sp>
      <p:sp>
        <p:nvSpPr>
          <p:cNvPr id="16" name="Content Placeholder 15"/>
          <p:cNvSpPr>
            <a:spLocks noGrp="1"/>
          </p:cNvSpPr>
          <p:nvPr>
            <p:ph idx="1"/>
          </p:nvPr>
        </p:nvSpPr>
        <p:spPr/>
        <p:txBody>
          <a:bodyPr>
            <a:normAutofit/>
          </a:bodyPr>
          <a:lstStyle/>
          <a:p>
            <a:pPr>
              <a:buNone/>
            </a:pPr>
            <a:r>
              <a:rPr lang="en-GB" sz="1800" dirty="0" smtClean="0"/>
              <a:t>The basic circuit was created from this schematic I found online specifying the basic components to get the microcontroller functional and available to be programmed with the Arduino IDE, my preferred method to program                                                                    microcontrollers due to the                                                                      large number of libraries                                                                  available for it.</a:t>
            </a:r>
          </a:p>
          <a:p>
            <a:pPr>
              <a:buNone/>
            </a:pPr>
            <a:endParaRPr lang="en-GB" sz="1800"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119810" name="Picture 2" descr="Image result for atmega 1284p arduino"/>
          <p:cNvPicPr>
            <a:picLocks noChangeAspect="1" noChangeArrowheads="1"/>
          </p:cNvPicPr>
          <p:nvPr/>
        </p:nvPicPr>
        <p:blipFill>
          <a:blip r:embed="rId2" cstate="print"/>
          <a:srcRect/>
          <a:stretch>
            <a:fillRect/>
          </a:stretch>
        </p:blipFill>
        <p:spPr bwMode="auto">
          <a:xfrm>
            <a:off x="4283968" y="2501860"/>
            <a:ext cx="4320480" cy="2446154"/>
          </a:xfrm>
          <a:prstGeom prst="rect">
            <a:avLst/>
          </a:prstGeom>
          <a:noFill/>
        </p:spPr>
      </p:pic>
      <p:pic>
        <p:nvPicPr>
          <p:cNvPr id="119812" name="Picture 4" descr="Image result for arduino"/>
          <p:cNvPicPr>
            <a:picLocks noChangeAspect="1" noChangeArrowheads="1"/>
          </p:cNvPicPr>
          <p:nvPr/>
        </p:nvPicPr>
        <p:blipFill>
          <a:blip r:embed="rId3" cstate="print"/>
          <a:srcRect/>
          <a:stretch>
            <a:fillRect/>
          </a:stretch>
        </p:blipFill>
        <p:spPr bwMode="auto">
          <a:xfrm>
            <a:off x="1189484" y="3077665"/>
            <a:ext cx="2086372" cy="2086373"/>
          </a:xfrm>
          <a:prstGeom prst="rect">
            <a:avLst/>
          </a:prstGeom>
          <a:noFill/>
        </p:spPr>
      </p:pic>
    </p:spTree>
  </p:cSld>
  <p:clrMapOvr>
    <a:masterClrMapping/>
  </p:clrMapOvr>
  <p:transition advTm="10000"/>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smtClean="0"/>
              <a:t>PRODUCT: </a:t>
            </a:r>
            <a:r>
              <a:rPr lang="en-GB" sz="1600" dirty="0" smtClean="0"/>
              <a:t>8*8 Audio Level Meter LED Display Amplifier HIFI MP3 PC Music Spectrum Analyser</a:t>
            </a:r>
            <a:endParaRPr lang="en-GB" dirty="0"/>
          </a:p>
        </p:txBody>
      </p:sp>
      <p:graphicFrame>
        <p:nvGraphicFramePr>
          <p:cNvPr id="8" name="Content Placeholder 7"/>
          <p:cNvGraphicFramePr>
            <a:graphicFrameLocks noGrp="1"/>
          </p:cNvGraphicFramePr>
          <p:nvPr>
            <p:ph sz="half" idx="2"/>
          </p:nvPr>
        </p:nvGraphicFramePr>
        <p:xfrm>
          <a:off x="4675956" y="1563638"/>
          <a:ext cx="4000500" cy="3459480"/>
        </p:xfrm>
        <a:graphic>
          <a:graphicData uri="http://schemas.openxmlformats.org/drawingml/2006/table">
            <a:tbl>
              <a:tblPr firstRow="1" bandRow="1">
                <a:tableStyleId>{5C22544A-7EE6-4342-B048-85BDC9FD1C3A}</a:tableStyleId>
              </a:tblPr>
              <a:tblGrid>
                <a:gridCol w="1333500"/>
                <a:gridCol w="1333500"/>
                <a:gridCol w="1333500"/>
              </a:tblGrid>
              <a:tr h="205432">
                <a:tc>
                  <a:txBody>
                    <a:bodyPr/>
                    <a:lstStyle/>
                    <a:p>
                      <a:r>
                        <a:rPr lang="en-GB" sz="1000" baseline="0" dirty="0"/>
                        <a:t>Feature</a:t>
                      </a:r>
                    </a:p>
                  </a:txBody>
                  <a:tcPr/>
                </a:tc>
                <a:tc>
                  <a:txBody>
                    <a:bodyPr/>
                    <a:lstStyle/>
                    <a:p>
                      <a:r>
                        <a:rPr lang="en-GB" sz="1000" baseline="0" dirty="0"/>
                        <a:t>Description</a:t>
                      </a:r>
                    </a:p>
                  </a:txBody>
                  <a:tcPr/>
                </a:tc>
                <a:tc>
                  <a:txBody>
                    <a:bodyPr/>
                    <a:lstStyle/>
                    <a:p>
                      <a:r>
                        <a:rPr lang="en-GB" sz="1000" baseline="0" dirty="0"/>
                        <a:t>Comment</a:t>
                      </a:r>
                    </a:p>
                  </a:txBody>
                  <a:tcPr/>
                </a:tc>
              </a:tr>
              <a:tr h="370840">
                <a:tc>
                  <a:txBody>
                    <a:bodyPr/>
                    <a:lstStyle/>
                    <a:p>
                      <a:r>
                        <a:rPr lang="en-GB" sz="1000" dirty="0"/>
                        <a:t>Cost</a:t>
                      </a:r>
                    </a:p>
                  </a:txBody>
                  <a:tcPr/>
                </a:tc>
                <a:tc>
                  <a:txBody>
                    <a:bodyPr/>
                    <a:lstStyle/>
                    <a:p>
                      <a:r>
                        <a:rPr lang="en-GB" sz="600" dirty="0"/>
                        <a:t>£8.01</a:t>
                      </a:r>
                    </a:p>
                  </a:txBody>
                  <a:tcPr/>
                </a:tc>
                <a:tc>
                  <a:txBody>
                    <a:bodyPr/>
                    <a:lstStyle/>
                    <a:p>
                      <a:r>
                        <a:rPr lang="en-GB" sz="600" dirty="0" smtClean="0"/>
                        <a:t>Cheap as</a:t>
                      </a:r>
                      <a:r>
                        <a:rPr lang="en-GB" sz="600" baseline="0" dirty="0" smtClean="0"/>
                        <a:t> it is just a bare PCB with no proper case to protect the </a:t>
                      </a:r>
                      <a:endParaRPr lang="en-GB" sz="600" dirty="0"/>
                    </a:p>
                  </a:txBody>
                  <a:tcPr/>
                </a:tc>
              </a:tr>
              <a:tr h="370840">
                <a:tc>
                  <a:txBody>
                    <a:bodyPr/>
                    <a:lstStyle/>
                    <a:p>
                      <a:r>
                        <a:rPr lang="en-GB" sz="1000" dirty="0"/>
                        <a:t>Aesthetics</a:t>
                      </a:r>
                    </a:p>
                  </a:txBody>
                  <a:tcPr/>
                </a:tc>
                <a:tc>
                  <a:txBody>
                    <a:bodyPr/>
                    <a:lstStyle/>
                    <a:p>
                      <a:r>
                        <a:rPr lang="en-GB" sz="600" dirty="0"/>
                        <a:t>Clear Plastic, White PCB, Visible</a:t>
                      </a:r>
                      <a:r>
                        <a:rPr lang="en-GB" sz="600" baseline="0" dirty="0"/>
                        <a:t> Components</a:t>
                      </a:r>
                    </a:p>
                    <a:p>
                      <a:r>
                        <a:rPr lang="en-GB" sz="600" baseline="0" dirty="0"/>
                        <a:t>Small</a:t>
                      </a:r>
                    </a:p>
                    <a:p>
                      <a:r>
                        <a:rPr lang="en-GB" sz="600" baseline="0" dirty="0"/>
                        <a:t>Coloured Leds</a:t>
                      </a:r>
                    </a:p>
                  </a:txBody>
                  <a:tcPr/>
                </a:tc>
                <a:tc>
                  <a:txBody>
                    <a:bodyPr/>
                    <a:lstStyle/>
                    <a:p>
                      <a:r>
                        <a:rPr lang="en-GB" sz="600" dirty="0"/>
                        <a:t>Not very pretty</a:t>
                      </a:r>
                      <a:r>
                        <a:rPr lang="en-GB" sz="600" baseline="0" dirty="0"/>
                        <a:t> as components are visible</a:t>
                      </a:r>
                    </a:p>
                    <a:p>
                      <a:r>
                        <a:rPr lang="en-GB" sz="600" baseline="0" dirty="0"/>
                        <a:t>Light</a:t>
                      </a:r>
                    </a:p>
                    <a:p>
                      <a:r>
                        <a:rPr lang="en-GB" sz="600" baseline="0" dirty="0"/>
                        <a:t>Leds are fixed colours</a:t>
                      </a:r>
                    </a:p>
                    <a:p>
                      <a:r>
                        <a:rPr lang="en-GB" sz="600" baseline="0" dirty="0"/>
                        <a:t>Looks </a:t>
                      </a:r>
                      <a:r>
                        <a:rPr lang="en-GB" sz="600" baseline="0" dirty="0" smtClean="0"/>
                        <a:t>Cheap</a:t>
                      </a:r>
                    </a:p>
                    <a:p>
                      <a:r>
                        <a:rPr lang="en-GB" sz="600" baseline="0" dirty="0" smtClean="0"/>
                        <a:t>The re is no case to protect the PCB</a:t>
                      </a:r>
                      <a:endParaRPr lang="en-GB" sz="600" dirty="0"/>
                    </a:p>
                  </a:txBody>
                  <a:tcPr/>
                </a:tc>
              </a:tr>
              <a:tr h="370840">
                <a:tc>
                  <a:txBody>
                    <a:bodyPr/>
                    <a:lstStyle/>
                    <a:p>
                      <a:r>
                        <a:rPr lang="en-GB" sz="1000" dirty="0"/>
                        <a:t>Customers</a:t>
                      </a:r>
                    </a:p>
                  </a:txBody>
                  <a:tcPr/>
                </a:tc>
                <a:tc>
                  <a:txBody>
                    <a:bodyPr/>
                    <a:lstStyle/>
                    <a:p>
                      <a:r>
                        <a:rPr lang="en-GB" sz="600" dirty="0"/>
                        <a:t>Audio</a:t>
                      </a:r>
                      <a:r>
                        <a:rPr lang="en-GB" sz="600" baseline="0" dirty="0"/>
                        <a:t>philes, </a:t>
                      </a:r>
                    </a:p>
                    <a:p>
                      <a:r>
                        <a:rPr lang="en-GB" sz="600" dirty="0"/>
                        <a:t>Techies</a:t>
                      </a:r>
                    </a:p>
                  </a:txBody>
                  <a:tcPr/>
                </a:tc>
                <a:tc>
                  <a:txBody>
                    <a:bodyPr/>
                    <a:lstStyle/>
                    <a:p>
                      <a:r>
                        <a:rPr lang="en-GB" sz="600" dirty="0"/>
                        <a:t>Limited Market</a:t>
                      </a:r>
                      <a:r>
                        <a:rPr lang="en-GB" sz="600" baseline="0" dirty="0"/>
                        <a:t> Due to </a:t>
                      </a:r>
                      <a:r>
                        <a:rPr lang="en-GB" sz="600" baseline="0" dirty="0" smtClean="0"/>
                        <a:t>Aesthetics as it is just a plain PCB with some component s</a:t>
                      </a:r>
                      <a:endParaRPr lang="en-GB" sz="600" dirty="0"/>
                    </a:p>
                  </a:txBody>
                  <a:tcPr/>
                </a:tc>
              </a:tr>
              <a:tr h="216584">
                <a:tc>
                  <a:txBody>
                    <a:bodyPr/>
                    <a:lstStyle/>
                    <a:p>
                      <a:r>
                        <a:rPr lang="en-GB" sz="1000" dirty="0"/>
                        <a:t>Materials</a:t>
                      </a:r>
                    </a:p>
                  </a:txBody>
                  <a:tcPr/>
                </a:tc>
                <a:tc>
                  <a:txBody>
                    <a:bodyPr/>
                    <a:lstStyle/>
                    <a:p>
                      <a:r>
                        <a:rPr lang="en-GB" sz="600" dirty="0"/>
                        <a:t>Plastic/PCB</a:t>
                      </a:r>
                    </a:p>
                  </a:txBody>
                  <a:tcPr/>
                </a:tc>
                <a:tc>
                  <a:txBody>
                    <a:bodyPr/>
                    <a:lstStyle/>
                    <a:p>
                      <a:r>
                        <a:rPr lang="en-GB" sz="600" dirty="0" smtClean="0"/>
                        <a:t>Cheap as</a:t>
                      </a:r>
                      <a:r>
                        <a:rPr lang="en-GB" sz="600" baseline="0" dirty="0" smtClean="0"/>
                        <a:t> it does not include a case to protect the PCB</a:t>
                      </a:r>
                      <a:endParaRPr lang="en-GB" sz="600" dirty="0"/>
                    </a:p>
                  </a:txBody>
                  <a:tcPr/>
                </a:tc>
              </a:tr>
              <a:tr h="370840">
                <a:tc>
                  <a:txBody>
                    <a:bodyPr/>
                    <a:lstStyle/>
                    <a:p>
                      <a:r>
                        <a:rPr lang="en-GB" sz="1000" dirty="0"/>
                        <a:t>Environment</a:t>
                      </a:r>
                    </a:p>
                  </a:txBody>
                  <a:tcPr/>
                </a:tc>
                <a:tc>
                  <a:txBody>
                    <a:bodyPr/>
                    <a:lstStyle/>
                    <a:p>
                      <a:r>
                        <a:rPr lang="en-GB" sz="600" dirty="0" smtClean="0"/>
                        <a:t>PCB and components</a:t>
                      </a:r>
                      <a:r>
                        <a:rPr lang="en-GB" sz="600" baseline="0" dirty="0" smtClean="0"/>
                        <a:t> recyclable as the metal can be extracted</a:t>
                      </a:r>
                      <a:endParaRPr lang="en-GB" sz="600" dirty="0"/>
                    </a:p>
                  </a:txBody>
                  <a:tcPr/>
                </a:tc>
                <a:tc>
                  <a:txBody>
                    <a:bodyPr/>
                    <a:lstStyle/>
                    <a:p>
                      <a:r>
                        <a:rPr lang="en-GB" sz="600" dirty="0" smtClean="0"/>
                        <a:t>The</a:t>
                      </a:r>
                      <a:r>
                        <a:rPr lang="en-GB" sz="600" baseline="0" dirty="0" smtClean="0"/>
                        <a:t> metals used to manufacture the product can be extracted from the components and PCB so it can be recycled</a:t>
                      </a:r>
                      <a:endParaRPr lang="en-GB" sz="600" dirty="0"/>
                    </a:p>
                  </a:txBody>
                  <a:tcPr/>
                </a:tc>
              </a:tr>
              <a:tr h="370840">
                <a:tc>
                  <a:txBody>
                    <a:bodyPr/>
                    <a:lstStyle/>
                    <a:p>
                      <a:r>
                        <a:rPr lang="en-GB" sz="1000" dirty="0"/>
                        <a:t>Safety</a:t>
                      </a:r>
                    </a:p>
                  </a:txBody>
                  <a:tcPr/>
                </a:tc>
                <a:tc>
                  <a:txBody>
                    <a:bodyPr/>
                    <a:lstStyle/>
                    <a:p>
                      <a:r>
                        <a:rPr lang="en-GB" sz="600" dirty="0"/>
                        <a:t>5v</a:t>
                      </a:r>
                    </a:p>
                    <a:p>
                      <a:r>
                        <a:rPr lang="en-GB" sz="600" dirty="0"/>
                        <a:t>Lightweight</a:t>
                      </a:r>
                    </a:p>
                  </a:txBody>
                  <a:tcPr/>
                </a:tc>
                <a:tc>
                  <a:txBody>
                    <a:bodyPr/>
                    <a:lstStyle/>
                    <a:p>
                      <a:r>
                        <a:rPr lang="en-GB" sz="600" dirty="0"/>
                        <a:t>Low power/current so no risk of</a:t>
                      </a:r>
                      <a:r>
                        <a:rPr lang="en-GB" sz="600" baseline="0" dirty="0"/>
                        <a:t> electrocution</a:t>
                      </a:r>
                      <a:endParaRPr lang="en-GB" sz="600" dirty="0"/>
                    </a:p>
                    <a:p>
                      <a:r>
                        <a:rPr lang="en-GB" sz="600" dirty="0" smtClean="0"/>
                        <a:t>Lightweight</a:t>
                      </a:r>
                      <a:r>
                        <a:rPr lang="en-GB" sz="600" baseline="0" dirty="0" smtClean="0"/>
                        <a:t> so it won’t hurt someone if it fell on them</a:t>
                      </a:r>
                    </a:p>
                    <a:p>
                      <a:r>
                        <a:rPr lang="en-GB" sz="600" baseline="0" dirty="0" smtClean="0"/>
                        <a:t>It has sharp corners</a:t>
                      </a:r>
                      <a:endParaRPr lang="en-GB" sz="600" dirty="0"/>
                    </a:p>
                  </a:txBody>
                  <a:tcPr/>
                </a:tc>
              </a:tr>
              <a:tr h="370840">
                <a:tc>
                  <a:txBody>
                    <a:bodyPr/>
                    <a:lstStyle/>
                    <a:p>
                      <a:r>
                        <a:rPr lang="en-GB" sz="1000" dirty="0"/>
                        <a:t>Function</a:t>
                      </a:r>
                    </a:p>
                  </a:txBody>
                  <a:tcPr/>
                </a:tc>
                <a:tc>
                  <a:txBody>
                    <a:bodyPr/>
                    <a:lstStyle/>
                    <a:p>
                      <a:r>
                        <a:rPr lang="en-GB" sz="600" dirty="0"/>
                        <a:t>Lights</a:t>
                      </a:r>
                      <a:r>
                        <a:rPr lang="en-GB" sz="600" baseline="0" dirty="0"/>
                        <a:t> </a:t>
                      </a:r>
                      <a:r>
                        <a:rPr lang="en-GB" sz="600" baseline="0" dirty="0" smtClean="0"/>
                        <a:t>up the bars to show the level of the frequency in that range</a:t>
                      </a:r>
                      <a:endParaRPr lang="en-GB" sz="600" dirty="0"/>
                    </a:p>
                  </a:txBody>
                  <a:tcPr/>
                </a:tc>
                <a:tc>
                  <a:txBody>
                    <a:bodyPr/>
                    <a:lstStyle/>
                    <a:p>
                      <a:r>
                        <a:rPr lang="en-GB" sz="600" dirty="0" smtClean="0"/>
                        <a:t>It can</a:t>
                      </a:r>
                      <a:r>
                        <a:rPr lang="en-GB" sz="600" baseline="0" dirty="0" smtClean="0"/>
                        <a:t> be used as a toy but is not very practical for anything as the resolution is so low </a:t>
                      </a:r>
                      <a:endParaRPr lang="en-GB" sz="600" dirty="0"/>
                    </a:p>
                  </a:txBody>
                  <a:tcPr/>
                </a:tc>
              </a:tr>
            </a:tbl>
          </a:graphicData>
        </a:graphic>
      </p:graphicFrame>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7" name="Picture 2"/>
          <p:cNvPicPr>
            <a:picLocks noGrp="1" noChangeAspect="1" noChangeArrowheads="1"/>
          </p:cNvPicPr>
          <p:nvPr>
            <p:ph sz="half" idx="1"/>
          </p:nvPr>
        </p:nvPicPr>
        <p:blipFill>
          <a:blip r:embed="rId2" cstate="print">
            <a:extLst>
              <a:ext uri="{28A0092B-C50C-407E-A947-70E740481C1C}">
                <a14:useLocalDpi xmlns:a14="http://schemas.microsoft.com/office/drawing/2010/main" xmlns="" val="0"/>
              </a:ext>
            </a:extLst>
          </a:blip>
          <a:srcRect/>
          <a:stretch>
            <a:fillRect/>
          </a:stretch>
        </p:blipFill>
        <p:spPr bwMode="auto">
          <a:xfrm>
            <a:off x="514350" y="1903000"/>
            <a:ext cx="4000500" cy="2504313"/>
          </a:xfrm>
          <a:prstGeom prst="roundRect">
            <a:avLst>
              <a:gd name="adj" fmla="val 35537"/>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cSld>
  <p:clrMapOvr>
    <a:masterClrMapping/>
  </p:clrMapOvr>
  <p:transition advTm="10000"/>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Initial Light Test</a:t>
            </a:r>
            <a:endParaRPr lang="en-GB" dirty="0"/>
          </a:p>
        </p:txBody>
      </p:sp>
      <p:sp>
        <p:nvSpPr>
          <p:cNvPr id="3" name="Content Placeholder 2"/>
          <p:cNvSpPr>
            <a:spLocks noGrp="1"/>
          </p:cNvSpPr>
          <p:nvPr>
            <p:ph idx="1"/>
          </p:nvPr>
        </p:nvSpPr>
        <p:spPr/>
        <p:txBody>
          <a:bodyPr>
            <a:normAutofit/>
          </a:bodyPr>
          <a:lstStyle/>
          <a:p>
            <a:r>
              <a:rPr lang="en-GB" sz="2000" dirty="0" smtClean="0"/>
              <a:t>I determined that the LEDs were too bright just on their own so I added a piece of darkened acrylic and made a small program to test each LED sequentially</a:t>
            </a:r>
          </a:p>
          <a:p>
            <a:endParaRPr lang="en-GB" sz="2000" dirty="0" smtClean="0"/>
          </a:p>
          <a:p>
            <a:endParaRPr lang="en-GB" sz="2000"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82949" name="Picture 5" descr="C:\Users\Owner\Desktop\School Documents\School work\STRIPEZ\Electronic Project\5- Circuit Design\Pictures\20171003_100605.jpg"/>
          <p:cNvPicPr>
            <a:picLocks noChangeAspect="1" noChangeArrowheads="1"/>
          </p:cNvPicPr>
          <p:nvPr/>
        </p:nvPicPr>
        <p:blipFill>
          <a:blip r:embed="rId2" cstate="print"/>
          <a:srcRect/>
          <a:stretch>
            <a:fillRect/>
          </a:stretch>
        </p:blipFill>
        <p:spPr bwMode="auto">
          <a:xfrm>
            <a:off x="323528" y="2643758"/>
            <a:ext cx="3240360" cy="1367027"/>
          </a:xfrm>
          <a:prstGeom prst="rect">
            <a:avLst/>
          </a:prstGeom>
          <a:noFill/>
        </p:spPr>
      </p:pic>
      <p:pic>
        <p:nvPicPr>
          <p:cNvPr id="6" name="Picture 2" descr="C:\Users\Owner\Desktop\School Documents\School work\STRIPEZ\Electronic Project\5- Circuit Design\Pictures\IMG_9021.JPG"/>
          <p:cNvPicPr>
            <a:picLocks noChangeAspect="1" noChangeArrowheads="1"/>
          </p:cNvPicPr>
          <p:nvPr/>
        </p:nvPicPr>
        <p:blipFill>
          <a:blip r:embed="rId3" cstate="print"/>
          <a:srcRect l="11594" t="23740" r="8696"/>
          <a:stretch>
            <a:fillRect/>
          </a:stretch>
        </p:blipFill>
        <p:spPr bwMode="auto">
          <a:xfrm>
            <a:off x="3131840" y="3291830"/>
            <a:ext cx="2808312" cy="1343387"/>
          </a:xfrm>
          <a:prstGeom prst="rect">
            <a:avLst/>
          </a:prstGeom>
          <a:noFill/>
        </p:spPr>
      </p:pic>
      <p:pic>
        <p:nvPicPr>
          <p:cNvPr id="7" name="Picture 2" descr="C:\Users\Owner\Desktop\School Documents\School work\STRIPEZ\Electronic Project\5- Circuit Design\Pictures\IMG_9020.JPG"/>
          <p:cNvPicPr>
            <a:picLocks noChangeAspect="1" noChangeArrowheads="1"/>
          </p:cNvPicPr>
          <p:nvPr/>
        </p:nvPicPr>
        <p:blipFill>
          <a:blip r:embed="rId4" cstate="print"/>
          <a:srcRect l="13117" t="13117" r="5561"/>
          <a:stretch>
            <a:fillRect/>
          </a:stretch>
        </p:blipFill>
        <p:spPr bwMode="auto">
          <a:xfrm>
            <a:off x="5724128" y="2283718"/>
            <a:ext cx="2852668" cy="1523864"/>
          </a:xfrm>
          <a:prstGeom prst="rect">
            <a:avLst/>
          </a:prstGeom>
          <a:noFill/>
        </p:spPr>
      </p:pic>
    </p:spTree>
  </p:cSld>
  <p:clrMapOvr>
    <a:masterClrMapping/>
  </p:clrMapOvr>
  <p:transition advTm="10000"/>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Initial Light Test</a:t>
            </a:r>
            <a:endParaRPr lang="en-GB" dirty="0"/>
          </a:p>
        </p:txBody>
      </p:sp>
      <p:pic>
        <p:nvPicPr>
          <p:cNvPr id="8" name="Content Placeholder 7" descr="CYCLE Test Program.png"/>
          <p:cNvPicPr>
            <a:picLocks noGrp="1" noChangeAspect="1"/>
          </p:cNvPicPr>
          <p:nvPr>
            <p:ph idx="1"/>
          </p:nvPr>
        </p:nvPicPr>
        <p:blipFill>
          <a:blip r:embed="rId2" cstate="print"/>
          <a:stretch>
            <a:fillRect/>
          </a:stretch>
        </p:blipFill>
        <p:spPr>
          <a:xfrm>
            <a:off x="2377478" y="1275606"/>
            <a:ext cx="4138738" cy="3544722"/>
          </a:xfrm>
        </p:spPr>
      </p:pic>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ransition advTm="10000"/>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FHT Test</a:t>
            </a:r>
            <a:endParaRPr lang="en-GB" dirty="0"/>
          </a:p>
        </p:txBody>
      </p:sp>
      <p:sp>
        <p:nvSpPr>
          <p:cNvPr id="3" name="Content Placeholder 2"/>
          <p:cNvSpPr>
            <a:spLocks noGrp="1"/>
          </p:cNvSpPr>
          <p:nvPr>
            <p:ph idx="1"/>
          </p:nvPr>
        </p:nvSpPr>
        <p:spPr/>
        <p:txBody>
          <a:bodyPr>
            <a:normAutofit/>
          </a:bodyPr>
          <a:lstStyle/>
          <a:p>
            <a:r>
              <a:rPr lang="en-GB" sz="2000" dirty="0" smtClean="0"/>
              <a:t>I joined the FHT example code to my basic LED test sketch with a bit of extra code to form bars from the FHT output of an audio signal</a:t>
            </a:r>
            <a:endParaRPr lang="en-GB" sz="2000"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89089" name="Picture 1" descr="C:\Users\Owner\Desktop\School Documents\School work\STRIPEZ\Electronic Project\5- Circuit Design\Pictures\IMG_9019.JPG"/>
          <p:cNvPicPr>
            <a:picLocks noChangeAspect="1" noChangeArrowheads="1"/>
          </p:cNvPicPr>
          <p:nvPr/>
        </p:nvPicPr>
        <p:blipFill>
          <a:blip r:embed="rId2" cstate="print"/>
          <a:srcRect t="6067"/>
          <a:stretch>
            <a:fillRect/>
          </a:stretch>
        </p:blipFill>
        <p:spPr bwMode="auto">
          <a:xfrm>
            <a:off x="2198272" y="2571750"/>
            <a:ext cx="4747456" cy="2229712"/>
          </a:xfrm>
          <a:prstGeom prst="rect">
            <a:avLst/>
          </a:prstGeom>
          <a:noFill/>
        </p:spPr>
      </p:pic>
    </p:spTree>
  </p:cSld>
  <p:clrMapOvr>
    <a:masterClrMapping/>
  </p:clrMapOvr>
  <p:transition advTm="10000"/>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Using an SD card to change the default target image</a:t>
            </a:r>
            <a:endParaRPr lang="en-GB" sz="2800" dirty="0"/>
          </a:p>
        </p:txBody>
      </p:sp>
      <p:sp>
        <p:nvSpPr>
          <p:cNvPr id="5" name="Content Placeholder 4"/>
          <p:cNvSpPr>
            <a:spLocks noGrp="1"/>
          </p:cNvSpPr>
          <p:nvPr>
            <p:ph idx="1"/>
          </p:nvPr>
        </p:nvSpPr>
        <p:spPr/>
        <p:txBody>
          <a:bodyPr>
            <a:normAutofit/>
          </a:bodyPr>
          <a:lstStyle/>
          <a:p>
            <a:r>
              <a:rPr lang="en-GB" sz="2400" dirty="0" smtClean="0"/>
              <a:t>I connect the SD card to the microcontroller using the recommended connections on the SDFat website</a:t>
            </a:r>
          </a:p>
          <a:p>
            <a:pPr>
              <a:buNone/>
            </a:pPr>
            <a:endParaRPr lang="en-GB" sz="2400" dirty="0" smtClean="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118788" name="Picture 4" descr="C:\Users\Owner\Desktop\School Documents\School work\STRIPEZ\Electronic Project\5- Circuit Design\Pictures\IMG_9015.JPG"/>
          <p:cNvPicPr>
            <a:picLocks noChangeAspect="1" noChangeArrowheads="1"/>
          </p:cNvPicPr>
          <p:nvPr/>
        </p:nvPicPr>
        <p:blipFill>
          <a:blip r:embed="rId2" cstate="print"/>
          <a:srcRect/>
          <a:stretch>
            <a:fillRect/>
          </a:stretch>
        </p:blipFill>
        <p:spPr bwMode="auto">
          <a:xfrm>
            <a:off x="2137420" y="2355726"/>
            <a:ext cx="4869160" cy="2434580"/>
          </a:xfrm>
          <a:prstGeom prst="rect">
            <a:avLst/>
          </a:prstGeom>
          <a:noFill/>
        </p:spPr>
      </p:pic>
    </p:spTree>
  </p:cSld>
  <p:clrMapOvr>
    <a:masterClrMapping/>
  </p:clrMapOvr>
  <p:transition advTm="10000"/>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Using an SD card to change the default target image</a:t>
            </a:r>
            <a:endParaRPr lang="en-GB" sz="2800" dirty="0"/>
          </a:p>
        </p:txBody>
      </p:sp>
      <p:sp>
        <p:nvSpPr>
          <p:cNvPr id="5" name="Content Placeholder 4"/>
          <p:cNvSpPr>
            <a:spLocks noGrp="1"/>
          </p:cNvSpPr>
          <p:nvPr>
            <p:ph idx="1"/>
          </p:nvPr>
        </p:nvSpPr>
        <p:spPr/>
        <p:txBody>
          <a:bodyPr>
            <a:normAutofit/>
          </a:bodyPr>
          <a:lstStyle/>
          <a:p>
            <a:r>
              <a:rPr lang="en-GB" sz="2400" dirty="0" smtClean="0"/>
              <a:t>I used a test image on the SD Card to check that it was reading the image correctly</a:t>
            </a:r>
          </a:p>
          <a:p>
            <a:pPr>
              <a:buNone/>
            </a:pPr>
            <a:endParaRPr lang="en-GB" sz="2400" dirty="0" smtClean="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119810" name="Picture 2" descr="C:\Users\Owner\Desktop\School Documents\School work\STRIPEZ\Electronic Project\5- Circuit Design\Pictures\IMG_9018.JPG"/>
          <p:cNvPicPr>
            <a:picLocks noChangeAspect="1" noChangeArrowheads="1"/>
          </p:cNvPicPr>
          <p:nvPr/>
        </p:nvPicPr>
        <p:blipFill>
          <a:blip r:embed="rId2" cstate="print"/>
          <a:srcRect/>
          <a:stretch>
            <a:fillRect/>
          </a:stretch>
        </p:blipFill>
        <p:spPr bwMode="auto">
          <a:xfrm>
            <a:off x="2281436" y="2427734"/>
            <a:ext cx="4581128" cy="2290564"/>
          </a:xfrm>
          <a:prstGeom prst="rect">
            <a:avLst/>
          </a:prstGeom>
          <a:noFill/>
        </p:spPr>
      </p:pic>
    </p:spTree>
  </p:cSld>
  <p:clrMapOvr>
    <a:masterClrMapping/>
  </p:clrMapOvr>
  <p:transition advTm="10000"/>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Prototyping the amplification circuitry</a:t>
            </a:r>
            <a:endParaRPr lang="en-GB" sz="2800" dirty="0"/>
          </a:p>
        </p:txBody>
      </p:sp>
      <p:sp>
        <p:nvSpPr>
          <p:cNvPr id="5" name="Content Placeholder 4"/>
          <p:cNvSpPr>
            <a:spLocks noGrp="1"/>
          </p:cNvSpPr>
          <p:nvPr>
            <p:ph idx="1"/>
          </p:nvPr>
        </p:nvSpPr>
        <p:spPr/>
        <p:txBody>
          <a:bodyPr>
            <a:normAutofit/>
          </a:bodyPr>
          <a:lstStyle/>
          <a:p>
            <a:r>
              <a:rPr lang="en-GB" sz="2000" dirty="0" smtClean="0"/>
              <a:t>I used an LM324 audio amplifier to test the circuitry for the audio input to adjust the components values to get a usable output signal ranging from 0V to 5V using the schematic I found in my research.</a:t>
            </a:r>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190466" name="Picture 2" descr="C:\Users\Owner\Desktop\School Documents\School work\STRIPEZ\Electronic Project\0- Research\zofzJ.png"/>
          <p:cNvPicPr>
            <a:picLocks noChangeAspect="1" noChangeArrowheads="1"/>
          </p:cNvPicPr>
          <p:nvPr/>
        </p:nvPicPr>
        <p:blipFill>
          <a:blip r:embed="rId2" cstate="print"/>
          <a:srcRect/>
          <a:stretch>
            <a:fillRect/>
          </a:stretch>
        </p:blipFill>
        <p:spPr bwMode="auto">
          <a:xfrm>
            <a:off x="941931" y="2787774"/>
            <a:ext cx="2405933" cy="2005553"/>
          </a:xfrm>
          <a:prstGeom prst="rect">
            <a:avLst/>
          </a:prstGeom>
          <a:noFill/>
        </p:spPr>
      </p:pic>
      <p:pic>
        <p:nvPicPr>
          <p:cNvPr id="190468" name="Picture 4" descr="https://lh3.googleusercontent.com/EQCEAELgzQLqGPZs81cQl3VmT9JigZZQ9v6LjHmtUNUPAaeHMJ6vwd2-_zi98wfE988A5SbFegdRsDEJ7ctXfrFc2UWL49Cj0LsHhdu4pxkbkGHqPz_CVzwvbSHi61nS1scrdiZDKtr7klE3xPHyaX_-drslP8ovopmXxiaqEwxi8sRrfLqH5LVHn9oENRWnVqokfNmtWGtpKe8PxRz5VZio6lxjoxLDABHuHcwwo63qgLE_P9oyCFbdPDHhVjfqO4MkTLpsQS8KmUtQVuzvssefVVlyBGgmQ17KBou-GK5cWT67ef8Qc0nxtaCZRA1YGyPzRTMF4CETY6uMfGyfgqwFBg6QegneM-Odl5kzBizm77tt2ciL0l16O-1uJbAi96CzqJr-bmsB_3YgoquhZugdxDj79Lufyd5Sc5wloMl7z2REFlYjjW-98d3LQlfw90eDIul5xVCprmy5eGsTrcRoJKUs5sL0viCLwxg6POlOerwkulqgOaRTYL-ag1lsh3PQpmLdJECy4bTXg3yECZ9jHDiUVjeGLcYAe2JqNXVlDQnQp3CIKL_JeskEo9PSwNVuuVBo6ToESL2hjZHljxyDFUQYthxcYSI8lik=w1177-h662-no"/>
          <p:cNvPicPr>
            <a:picLocks noChangeAspect="1" noChangeArrowheads="1"/>
          </p:cNvPicPr>
          <p:nvPr/>
        </p:nvPicPr>
        <p:blipFill>
          <a:blip r:embed="rId3" cstate="print"/>
          <a:srcRect/>
          <a:stretch>
            <a:fillRect/>
          </a:stretch>
        </p:blipFill>
        <p:spPr bwMode="auto">
          <a:xfrm>
            <a:off x="3995936" y="2549236"/>
            <a:ext cx="4298157" cy="2417486"/>
          </a:xfrm>
          <a:prstGeom prst="rect">
            <a:avLst/>
          </a:prstGeom>
          <a:noFill/>
        </p:spPr>
      </p:pic>
    </p:spTree>
  </p:cSld>
  <p:clrMapOvr>
    <a:masterClrMapping/>
  </p:clrMapOvr>
  <p:transition advTm="10000"/>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Prototyping the microphone amplification circuitry</a:t>
            </a:r>
            <a:endParaRPr lang="en-GB" sz="2800" dirty="0"/>
          </a:p>
        </p:txBody>
      </p:sp>
      <p:sp>
        <p:nvSpPr>
          <p:cNvPr id="5" name="Content Placeholder 4"/>
          <p:cNvSpPr>
            <a:spLocks noGrp="1"/>
          </p:cNvSpPr>
          <p:nvPr>
            <p:ph idx="1"/>
          </p:nvPr>
        </p:nvSpPr>
        <p:spPr/>
        <p:txBody>
          <a:bodyPr>
            <a:normAutofit/>
          </a:bodyPr>
          <a:lstStyle/>
          <a:p>
            <a:r>
              <a:rPr lang="en-GB" sz="2000" dirty="0" smtClean="0"/>
              <a:t>I used an LM324 audio amplifier and an Electret microphone to  determine the components values to produce a signal ranging from 0V to 5V using the schematic I found in my research.</a:t>
            </a:r>
          </a:p>
          <a:p>
            <a:pPr>
              <a:buNone/>
            </a:pPr>
            <a:endParaRPr lang="en-GB" sz="2000" dirty="0" smtClean="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189442" name="Picture 2" descr="C:\Users\Owner\Desktop\School Documents\School work\STRIPEZ\Electronic Project\0- Research\ADC mic pre-amp.png"/>
          <p:cNvPicPr>
            <a:picLocks noChangeAspect="1" noChangeArrowheads="1"/>
          </p:cNvPicPr>
          <p:nvPr/>
        </p:nvPicPr>
        <p:blipFill>
          <a:blip r:embed="rId2" cstate="print"/>
          <a:srcRect/>
          <a:stretch>
            <a:fillRect/>
          </a:stretch>
        </p:blipFill>
        <p:spPr bwMode="auto">
          <a:xfrm>
            <a:off x="179512" y="2931790"/>
            <a:ext cx="3865191" cy="1843221"/>
          </a:xfrm>
          <a:prstGeom prst="rect">
            <a:avLst/>
          </a:prstGeom>
          <a:noFill/>
        </p:spPr>
      </p:pic>
      <p:pic>
        <p:nvPicPr>
          <p:cNvPr id="189444" name="Picture 4" descr="https://lh3.googleusercontent.com/pg4wpyKvDIj0A4vPdaLlajSrWjYtBc9FNZo7Kvfi0skip4p1zXPqGpm-oTnhYq1BgrTBFrsyu8UM9g7llLzFZvlMu_wMvwQ5NUtoEag1rsrQnmYLf1TxJTSmZATMFpSz7-Bev74p00f3jgVY5QLh6ClO_qUjJSyCJaHMSCbvxitdShJt1gWR86fAyO0ZKekN_Y1y16WWO08ZjXKWITdvGyGq25MftafSdIwkdsoMKEvDZ7nePpSt5NNbBAU5r9IxpU3wGWU2o2wJwUVZY_7ghrxZ6b6tNEVnK9vBEScjHzum8-TwEIQ3oNbPktmBrTA5-vAoRbzpHAz_jkEiKv816CHJ2k6RX1AEm90lGDJ2mWQEWKbr9HECkuGyEEXk6sStkjumS1yj_WfTqtTYznEu9tNsvZmPPKoCUMYoo-mfIwYNk-siXfNxUjTWMy7p0FVH_HsbyeNdJAlp0GW_xrKio7eycjkZtyDaCkDgznqL2cydIkGVjEvT8Lii7XAKUVW0dJAxQulWkGRFBW9DWxJATsl1lxPC68MjYiHxgZr5UzOqc8SpAPnCWlp7zNFTa8-2QxK-Hit840qQeNIpd7r-oSYR12hVZ5f9pVlkINQ=w1177-h662-no"/>
          <p:cNvPicPr>
            <a:picLocks noChangeAspect="1" noChangeArrowheads="1"/>
          </p:cNvPicPr>
          <p:nvPr/>
        </p:nvPicPr>
        <p:blipFill>
          <a:blip r:embed="rId3" cstate="print"/>
          <a:srcRect/>
          <a:stretch>
            <a:fillRect/>
          </a:stretch>
        </p:blipFill>
        <p:spPr bwMode="auto">
          <a:xfrm>
            <a:off x="4288069" y="2592288"/>
            <a:ext cx="4316379" cy="2427734"/>
          </a:xfrm>
          <a:prstGeom prst="rect">
            <a:avLst/>
          </a:prstGeom>
          <a:noFill/>
        </p:spPr>
      </p:pic>
    </p:spTree>
  </p:cSld>
  <p:clrMapOvr>
    <a:masterClrMapping/>
  </p:clrMapOvr>
  <p:transition advTm="10000"/>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Plan</a:t>
            </a:r>
            <a:endParaRPr lang="en-GB" dirty="0"/>
          </a:p>
        </p:txBody>
      </p:sp>
      <p:sp>
        <p:nvSpPr>
          <p:cNvPr id="7" name="Text Placeholder 6"/>
          <p:cNvSpPr>
            <a:spLocks noGrp="1"/>
          </p:cNvSpPr>
          <p:nvPr>
            <p:ph type="body" idx="1"/>
          </p:nvPr>
        </p:nvSpPr>
        <p:spPr/>
        <p:txBody>
          <a:bodyPr/>
          <a:lstStyle/>
          <a:p>
            <a:r>
              <a:rPr lang="en-GB" dirty="0" smtClean="0"/>
              <a:t>Circuit Design</a:t>
            </a:r>
            <a:endParaRPr lang="en-GB" dirty="0"/>
          </a:p>
        </p:txBody>
      </p:sp>
      <p:sp>
        <p:nvSpPr>
          <p:cNvPr id="5" name="Footer Placeholder 4"/>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ransition advTm="10000"/>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12" y="1131590"/>
            <a:ext cx="3168352" cy="1329811"/>
          </a:xfrm>
        </p:spPr>
        <p:txBody>
          <a:bodyPr>
            <a:normAutofit/>
          </a:bodyPr>
          <a:lstStyle/>
          <a:p>
            <a:pPr algn="l"/>
            <a:r>
              <a:rPr lang="en-GB" dirty="0" smtClean="0"/>
              <a:t>Circuit</a:t>
            </a:r>
            <a:br>
              <a:rPr lang="en-GB" dirty="0" smtClean="0"/>
            </a:br>
            <a:r>
              <a:rPr lang="en-GB" dirty="0" smtClean="0"/>
              <a:t>schematic</a:t>
            </a:r>
            <a:endParaRPr lang="en-GB" dirty="0"/>
          </a:p>
        </p:txBody>
      </p:sp>
      <p:sp>
        <p:nvSpPr>
          <p:cNvPr id="4" name="Footer Placeholder 3"/>
          <p:cNvSpPr>
            <a:spLocks noGrp="1"/>
          </p:cNvSpPr>
          <p:nvPr>
            <p:ph type="ftr" sz="quarter" idx="11"/>
          </p:nvPr>
        </p:nvSpPr>
        <p:spPr>
          <a:xfrm>
            <a:off x="38844" y="4766885"/>
            <a:ext cx="5829300" cy="273844"/>
          </a:xfrm>
        </p:spPr>
        <p:txBody>
          <a:bodyPr/>
          <a:lstStyle/>
          <a:p>
            <a:r>
              <a:rPr lang="en-GB" dirty="0" smtClean="0"/>
              <a:t>Samuel Simpson Centre Number: 51339 Candidate Number: 6041</a:t>
            </a:r>
            <a:endParaRPr lang="en-GB" dirty="0"/>
          </a:p>
        </p:txBody>
      </p:sp>
      <p:pic>
        <p:nvPicPr>
          <p:cNvPr id="128004" name="Picture 4" descr="E:\Flowchart\Schematic.png"/>
          <p:cNvPicPr>
            <a:picLocks noChangeAspect="1" noChangeArrowheads="1"/>
          </p:cNvPicPr>
          <p:nvPr/>
        </p:nvPicPr>
        <p:blipFill>
          <a:blip r:embed="rId2" cstate="print"/>
          <a:srcRect l="9000" t="11229" r="8545" b="12886"/>
          <a:stretch>
            <a:fillRect/>
          </a:stretch>
        </p:blipFill>
        <p:spPr bwMode="auto">
          <a:xfrm rot="5400000">
            <a:off x="3509266" y="-491235"/>
            <a:ext cx="5143500" cy="6125969"/>
          </a:xfrm>
          <a:prstGeom prst="rect">
            <a:avLst/>
          </a:prstGeom>
          <a:noFill/>
        </p:spPr>
      </p:pic>
    </p:spTree>
  </p:cSld>
  <p:clrMapOvr>
    <a:masterClrMapping/>
  </p:clrMapOvr>
  <p:transition advTm="10000"/>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12" y="1131590"/>
            <a:ext cx="3168352" cy="1329811"/>
          </a:xfrm>
        </p:spPr>
        <p:txBody>
          <a:bodyPr>
            <a:normAutofit/>
          </a:bodyPr>
          <a:lstStyle/>
          <a:p>
            <a:pPr algn="l"/>
            <a:r>
              <a:rPr lang="en-GB" dirty="0" smtClean="0"/>
              <a:t>Circuit</a:t>
            </a:r>
            <a:br>
              <a:rPr lang="en-GB" dirty="0" smtClean="0"/>
            </a:br>
            <a:r>
              <a:rPr lang="en-GB" dirty="0" smtClean="0"/>
              <a:t>schematic</a:t>
            </a:r>
            <a:endParaRPr lang="en-GB" dirty="0"/>
          </a:p>
        </p:txBody>
      </p:sp>
      <p:sp>
        <p:nvSpPr>
          <p:cNvPr id="4" name="Footer Placeholder 3"/>
          <p:cNvSpPr>
            <a:spLocks noGrp="1"/>
          </p:cNvSpPr>
          <p:nvPr>
            <p:ph type="ftr" sz="quarter" idx="11"/>
          </p:nvPr>
        </p:nvSpPr>
        <p:spPr>
          <a:xfrm>
            <a:off x="38844" y="4766885"/>
            <a:ext cx="5829300" cy="273844"/>
          </a:xfrm>
        </p:spPr>
        <p:txBody>
          <a:bodyPr/>
          <a:lstStyle/>
          <a:p>
            <a:r>
              <a:rPr lang="en-GB" dirty="0" smtClean="0"/>
              <a:t>Samuel Simpson Centre Number: 51339 Candidate Number: 6041</a:t>
            </a:r>
            <a:endParaRPr lang="en-GB" dirty="0"/>
          </a:p>
        </p:txBody>
      </p:sp>
      <p:pic>
        <p:nvPicPr>
          <p:cNvPr id="128004" name="Picture 4" descr="E:\Flowchart\Schematic.png"/>
          <p:cNvPicPr>
            <a:picLocks noChangeAspect="1" noChangeArrowheads="1"/>
          </p:cNvPicPr>
          <p:nvPr/>
        </p:nvPicPr>
        <p:blipFill>
          <a:blip r:embed="rId2" cstate="print"/>
          <a:srcRect l="9000" t="11229" r="8545" b="12886"/>
          <a:stretch>
            <a:fillRect/>
          </a:stretch>
        </p:blipFill>
        <p:spPr bwMode="auto">
          <a:xfrm rot="5400000">
            <a:off x="3509266" y="-491235"/>
            <a:ext cx="5143500" cy="6125969"/>
          </a:xfrm>
          <a:prstGeom prst="rect">
            <a:avLst/>
          </a:prstGeom>
          <a:noFill/>
        </p:spPr>
      </p:pic>
      <p:sp>
        <p:nvSpPr>
          <p:cNvPr id="5" name="TextBox 4"/>
          <p:cNvSpPr txBox="1"/>
          <p:nvPr/>
        </p:nvSpPr>
        <p:spPr>
          <a:xfrm>
            <a:off x="179512" y="2499742"/>
            <a:ext cx="2664296" cy="2031325"/>
          </a:xfrm>
          <a:prstGeom prst="rect">
            <a:avLst/>
          </a:prstGeom>
          <a:noFill/>
        </p:spPr>
        <p:txBody>
          <a:bodyPr wrap="square" rtlCol="0">
            <a:spAutoFit/>
          </a:bodyPr>
          <a:lstStyle/>
          <a:p>
            <a:r>
              <a:rPr lang="en-GB" sz="1400" b="1" dirty="0" smtClean="0">
                <a:solidFill>
                  <a:schemeClr val="accent1"/>
                </a:solidFill>
              </a:rPr>
              <a:t>SD CARD CIRCUITRY</a:t>
            </a:r>
          </a:p>
          <a:p>
            <a:endParaRPr lang="en-GB" sz="1400" b="1" dirty="0" smtClean="0"/>
          </a:p>
          <a:p>
            <a:r>
              <a:rPr lang="en-GB" sz="1400" b="1" dirty="0" smtClean="0">
                <a:solidFill>
                  <a:schemeClr val="accent3"/>
                </a:solidFill>
              </a:rPr>
              <a:t>AUDIO AMPLIFICATION CIRCUITRY</a:t>
            </a:r>
          </a:p>
          <a:p>
            <a:endParaRPr lang="en-GB" sz="1400" b="1" dirty="0" smtClean="0"/>
          </a:p>
          <a:p>
            <a:r>
              <a:rPr lang="en-GB" sz="1400" b="1" dirty="0" smtClean="0">
                <a:solidFill>
                  <a:schemeClr val="accent5"/>
                </a:solidFill>
              </a:rPr>
              <a:t>MICROCONTROLLER CIRCUITRY</a:t>
            </a:r>
          </a:p>
          <a:p>
            <a:endParaRPr lang="en-GB" sz="1400" b="1" dirty="0" smtClean="0"/>
          </a:p>
          <a:p>
            <a:r>
              <a:rPr lang="en-GB" sz="1400" b="1" dirty="0" smtClean="0">
                <a:solidFill>
                  <a:schemeClr val="accent6"/>
                </a:solidFill>
              </a:rPr>
              <a:t>POWER CIRCUITRY</a:t>
            </a:r>
            <a:endParaRPr lang="en-GB" sz="1400" b="1" dirty="0">
              <a:solidFill>
                <a:schemeClr val="accent6"/>
              </a:solidFill>
            </a:endParaRPr>
          </a:p>
        </p:txBody>
      </p:sp>
      <p:sp>
        <p:nvSpPr>
          <p:cNvPr id="6" name="Rectangle 5"/>
          <p:cNvSpPr/>
          <p:nvPr/>
        </p:nvSpPr>
        <p:spPr>
          <a:xfrm>
            <a:off x="3131840" y="0"/>
            <a:ext cx="1800200" cy="915566"/>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3131840" y="987574"/>
            <a:ext cx="2016224" cy="172819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6156176" y="1347614"/>
            <a:ext cx="2880320" cy="3096344"/>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3"/>
              </a:solidFill>
            </a:endParaRPr>
          </a:p>
        </p:txBody>
      </p:sp>
      <p:sp>
        <p:nvSpPr>
          <p:cNvPr id="9" name="Rectangle 8"/>
          <p:cNvSpPr/>
          <p:nvPr/>
        </p:nvSpPr>
        <p:spPr>
          <a:xfrm>
            <a:off x="3923928" y="2787774"/>
            <a:ext cx="2520280" cy="1944216"/>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ransition advTm="10000"/>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PRODUCT: </a:t>
            </a:r>
            <a:r>
              <a:rPr lang="en-GB" sz="1800" dirty="0" smtClean="0"/>
              <a:t>2.4" LCD Music Spectrum Display Analyser MP3 PC Amplifier Audio Level Indicator</a:t>
            </a:r>
            <a:endParaRPr lang="en-GB" dirty="0"/>
          </a:p>
        </p:txBody>
      </p:sp>
      <p:sp>
        <p:nvSpPr>
          <p:cNvPr id="5" name="Content Placeholder 4"/>
          <p:cNvSpPr>
            <a:spLocks noGrp="1"/>
          </p:cNvSpPr>
          <p:nvPr>
            <p:ph sz="half" idx="1"/>
          </p:nvPr>
        </p:nvSpPr>
        <p:spPr/>
        <p:txBody>
          <a:bodyPr>
            <a:noAutofit/>
          </a:bodyPr>
          <a:lstStyle/>
          <a:p>
            <a:pPr>
              <a:spcBef>
                <a:spcPts val="0"/>
              </a:spcBef>
              <a:buNone/>
            </a:pPr>
            <a:r>
              <a:rPr lang="en-GB" sz="1100" dirty="0" smtClean="0"/>
              <a:t>Features: </a:t>
            </a:r>
          </a:p>
          <a:p>
            <a:pPr>
              <a:spcBef>
                <a:spcPts val="0"/>
              </a:spcBef>
            </a:pPr>
            <a:r>
              <a:rPr lang="en-GB" sz="1100" dirty="0" smtClean="0"/>
              <a:t>Spectrum display interface.</a:t>
            </a:r>
          </a:p>
          <a:p>
            <a:pPr>
              <a:spcBef>
                <a:spcPts val="0"/>
              </a:spcBef>
            </a:pPr>
            <a:r>
              <a:rPr lang="en-GB" sz="1100" dirty="0" smtClean="0"/>
              <a:t>Default parameters:</a:t>
            </a:r>
          </a:p>
          <a:p>
            <a:pPr>
              <a:spcBef>
                <a:spcPts val="0"/>
              </a:spcBef>
            </a:pPr>
            <a:r>
              <a:rPr lang="en-GB" sz="1100" dirty="0" smtClean="0"/>
              <a:t>Mode 0,</a:t>
            </a:r>
          </a:p>
          <a:p>
            <a:pPr>
              <a:spcBef>
                <a:spcPts val="0"/>
              </a:spcBef>
            </a:pPr>
            <a:r>
              <a:rPr lang="en-GB" sz="1100" dirty="0" smtClean="0"/>
              <a:t>display mode :(10 modes)</a:t>
            </a:r>
          </a:p>
          <a:p>
            <a:pPr>
              <a:spcBef>
                <a:spcPts val="0"/>
              </a:spcBef>
            </a:pPr>
            <a:r>
              <a:rPr lang="en-GB" sz="1100" dirty="0" smtClean="0"/>
              <a:t>Columnar spectral width: 2</a:t>
            </a:r>
          </a:p>
          <a:p>
            <a:pPr>
              <a:spcBef>
                <a:spcPts val="0"/>
              </a:spcBef>
            </a:pPr>
            <a:r>
              <a:rPr lang="en-GB" sz="1100" dirty="0" smtClean="0"/>
              <a:t>Gain: 0.5</a:t>
            </a:r>
          </a:p>
          <a:p>
            <a:pPr>
              <a:spcBef>
                <a:spcPts val="0"/>
              </a:spcBef>
            </a:pPr>
            <a:r>
              <a:rPr lang="en-GB" sz="1100" dirty="0" smtClean="0"/>
              <a:t>Adjustable  Gain (0.125,0.25,0.5,1,2,4.)</a:t>
            </a:r>
          </a:p>
          <a:p>
            <a:pPr>
              <a:spcBef>
                <a:spcPts val="0"/>
              </a:spcBef>
            </a:pPr>
            <a:r>
              <a:rPr lang="en-GB" sz="1100" dirty="0" smtClean="0"/>
              <a:t>Foreground colour: GREEN</a:t>
            </a:r>
          </a:p>
          <a:p>
            <a:pPr>
              <a:spcBef>
                <a:spcPts val="0"/>
              </a:spcBef>
            </a:pPr>
            <a:r>
              <a:rPr lang="en-GB" sz="1100" dirty="0" smtClean="0"/>
              <a:t>Adjustable colour "WHITE", "BLACK", "BLUE", "BRED", "GRED", "GBLUE", "RED", "MAGENTA", "GREEN", "CYAN", "YELLOW", "BROWN", " BRRED "," GRAY.</a:t>
            </a:r>
          </a:p>
          <a:p>
            <a:pPr>
              <a:spcBef>
                <a:spcPts val="0"/>
              </a:spcBef>
            </a:pPr>
            <a:r>
              <a:rPr lang="en-GB" sz="1100" dirty="0" smtClean="0"/>
              <a:t>Background Colour: BLACK</a:t>
            </a:r>
          </a:p>
          <a:p>
            <a:pPr>
              <a:spcBef>
                <a:spcPts val="0"/>
              </a:spcBef>
            </a:pPr>
            <a:r>
              <a:rPr lang="en-GB" sz="1100" dirty="0" smtClean="0"/>
              <a:t>Adjustable colour "WHITE", "BLACK", "BLUE", "BRED", "GRED", "GBLUE", "RED", "MAGENTA", "GREEN", "CYAN", "YELLOW", "BROWN", " BRRED "," GRAY.</a:t>
            </a:r>
          </a:p>
          <a:p>
            <a:pPr>
              <a:spcBef>
                <a:spcPts val="0"/>
              </a:spcBef>
            </a:pPr>
            <a:r>
              <a:rPr lang="en-GB" sz="1100" dirty="0" smtClean="0"/>
              <a:t>Package Contents </a:t>
            </a:r>
          </a:p>
          <a:p>
            <a:pPr>
              <a:spcBef>
                <a:spcPts val="0"/>
              </a:spcBef>
            </a:pPr>
            <a:r>
              <a:rPr lang="en-GB" sz="1100" dirty="0" smtClean="0"/>
              <a:t>1x 2.4" TFT LCD level display music spectrum electronic rhythm Analyser</a:t>
            </a:r>
          </a:p>
          <a:p>
            <a:pPr>
              <a:spcBef>
                <a:spcPts val="0"/>
              </a:spcBef>
            </a:pPr>
            <a:r>
              <a:rPr lang="en-GB" sz="1100" dirty="0" smtClean="0"/>
              <a:t>2X CABLE</a:t>
            </a:r>
          </a:p>
        </p:txBody>
      </p:sp>
      <p:graphicFrame>
        <p:nvGraphicFramePr>
          <p:cNvPr id="9" name="Content Placeholder 8"/>
          <p:cNvGraphicFramePr>
            <a:graphicFrameLocks noGrp="1"/>
          </p:cNvGraphicFramePr>
          <p:nvPr>
            <p:ph sz="half" idx="2"/>
          </p:nvPr>
        </p:nvGraphicFramePr>
        <p:xfrm>
          <a:off x="4675956" y="1491630"/>
          <a:ext cx="4000500" cy="3584520"/>
        </p:xfrm>
        <a:graphic>
          <a:graphicData uri="http://schemas.openxmlformats.org/drawingml/2006/table">
            <a:tbl>
              <a:tblPr firstRow="1" bandRow="1">
                <a:tableStyleId>{5C22544A-7EE6-4342-B048-85BDC9FD1C3A}</a:tableStyleId>
              </a:tblPr>
              <a:tblGrid>
                <a:gridCol w="1333500"/>
                <a:gridCol w="1333500"/>
                <a:gridCol w="1333500"/>
              </a:tblGrid>
              <a:tr h="277440">
                <a:tc>
                  <a:txBody>
                    <a:bodyPr/>
                    <a:lstStyle/>
                    <a:p>
                      <a:r>
                        <a:rPr lang="en-GB" sz="1000" baseline="0" dirty="0"/>
                        <a:t>Feature</a:t>
                      </a:r>
                    </a:p>
                  </a:txBody>
                  <a:tcPr/>
                </a:tc>
                <a:tc>
                  <a:txBody>
                    <a:bodyPr/>
                    <a:lstStyle/>
                    <a:p>
                      <a:r>
                        <a:rPr lang="en-GB" sz="1000" baseline="0" dirty="0"/>
                        <a:t>Description</a:t>
                      </a:r>
                    </a:p>
                  </a:txBody>
                  <a:tcPr/>
                </a:tc>
                <a:tc>
                  <a:txBody>
                    <a:bodyPr/>
                    <a:lstStyle/>
                    <a:p>
                      <a:r>
                        <a:rPr lang="en-GB" sz="1000" baseline="0" dirty="0"/>
                        <a:t>Comment</a:t>
                      </a:r>
                    </a:p>
                  </a:txBody>
                  <a:tcPr/>
                </a:tc>
              </a:tr>
              <a:tr h="370840">
                <a:tc>
                  <a:txBody>
                    <a:bodyPr/>
                    <a:lstStyle/>
                    <a:p>
                      <a:r>
                        <a:rPr lang="en-GB" sz="1000" dirty="0"/>
                        <a:t>Cost</a:t>
                      </a:r>
                    </a:p>
                  </a:txBody>
                  <a:tcPr/>
                </a:tc>
                <a:tc>
                  <a:txBody>
                    <a:bodyPr/>
                    <a:lstStyle/>
                    <a:p>
                      <a:r>
                        <a:rPr lang="en-GB" sz="600" dirty="0"/>
                        <a:t>£14.99</a:t>
                      </a:r>
                    </a:p>
                  </a:txBody>
                  <a:tcPr/>
                </a:tc>
                <a:tc>
                  <a:txBody>
                    <a:bodyPr/>
                    <a:lstStyle/>
                    <a:p>
                      <a:r>
                        <a:rPr lang="en-GB" sz="600" dirty="0" smtClean="0"/>
                        <a:t>Cheap as it does not have a case to protect</a:t>
                      </a:r>
                      <a:r>
                        <a:rPr lang="en-GB" sz="600" baseline="0" dirty="0" smtClean="0"/>
                        <a:t> the PCB against damage</a:t>
                      </a:r>
                      <a:endParaRPr lang="en-GB" sz="600" dirty="0"/>
                    </a:p>
                  </a:txBody>
                  <a:tcPr/>
                </a:tc>
              </a:tr>
              <a:tr h="370840">
                <a:tc>
                  <a:txBody>
                    <a:bodyPr/>
                    <a:lstStyle/>
                    <a:p>
                      <a:r>
                        <a:rPr lang="en-GB" sz="1000" dirty="0"/>
                        <a:t>Aesthetics</a:t>
                      </a:r>
                    </a:p>
                  </a:txBody>
                  <a:tcPr/>
                </a:tc>
                <a:tc>
                  <a:txBody>
                    <a:bodyPr/>
                    <a:lstStyle/>
                    <a:p>
                      <a:r>
                        <a:rPr lang="en-GB" sz="600" dirty="0"/>
                        <a:t>Clear Plastic,</a:t>
                      </a:r>
                    </a:p>
                    <a:p>
                      <a:r>
                        <a:rPr lang="en-GB" sz="600" dirty="0"/>
                        <a:t>PCB, Visible</a:t>
                      </a:r>
                      <a:r>
                        <a:rPr lang="en-GB" sz="600" baseline="0" dirty="0"/>
                        <a:t> Components</a:t>
                      </a:r>
                    </a:p>
                    <a:p>
                      <a:r>
                        <a:rPr lang="en-GB" sz="600" baseline="0" dirty="0"/>
                        <a:t>½ Kg</a:t>
                      </a:r>
                    </a:p>
                    <a:p>
                      <a:r>
                        <a:rPr lang="en-GB" sz="600" baseline="0" dirty="0"/>
                        <a:t>LCD Screen</a:t>
                      </a:r>
                    </a:p>
                    <a:p>
                      <a:r>
                        <a:rPr lang="en-GB" sz="600" baseline="0" dirty="0"/>
                        <a:t>Small</a:t>
                      </a:r>
                      <a:endParaRPr lang="en-GB" sz="600" dirty="0"/>
                    </a:p>
                  </a:txBody>
                  <a:tcPr/>
                </a:tc>
                <a:tc>
                  <a:txBody>
                    <a:bodyPr/>
                    <a:lstStyle/>
                    <a:p>
                      <a:r>
                        <a:rPr lang="en-GB" sz="600" dirty="0"/>
                        <a:t>Not very pretty</a:t>
                      </a:r>
                      <a:r>
                        <a:rPr lang="en-GB" sz="600" baseline="0" dirty="0"/>
                        <a:t> as components are visible</a:t>
                      </a:r>
                    </a:p>
                    <a:p>
                      <a:r>
                        <a:rPr lang="en-GB" sz="600" baseline="0" dirty="0"/>
                        <a:t>Light</a:t>
                      </a:r>
                    </a:p>
                    <a:p>
                      <a:r>
                        <a:rPr lang="en-GB" sz="600" baseline="0" dirty="0"/>
                        <a:t>Screen Is </a:t>
                      </a:r>
                      <a:r>
                        <a:rPr lang="en-GB" sz="600" baseline="0" dirty="0" smtClean="0"/>
                        <a:t>small</a:t>
                      </a:r>
                    </a:p>
                    <a:p>
                      <a:r>
                        <a:rPr lang="en-GB" sz="600" baseline="0" dirty="0" smtClean="0"/>
                        <a:t>The is not case so the PCB is not protected</a:t>
                      </a:r>
                      <a:endParaRPr lang="en-GB" sz="600" dirty="0"/>
                    </a:p>
                  </a:txBody>
                  <a:tcPr/>
                </a:tc>
              </a:tr>
              <a:tr h="370840">
                <a:tc>
                  <a:txBody>
                    <a:bodyPr/>
                    <a:lstStyle/>
                    <a:p>
                      <a:r>
                        <a:rPr lang="en-GB" sz="1000" dirty="0"/>
                        <a:t>Customers</a:t>
                      </a:r>
                    </a:p>
                  </a:txBody>
                  <a:tcPr/>
                </a:tc>
                <a:tc>
                  <a:txBody>
                    <a:bodyPr/>
                    <a:lstStyle/>
                    <a:p>
                      <a:r>
                        <a:rPr lang="en-GB" sz="600" dirty="0"/>
                        <a:t>Audio</a:t>
                      </a:r>
                      <a:r>
                        <a:rPr lang="en-GB" sz="600" baseline="0" dirty="0"/>
                        <a:t>philes, </a:t>
                      </a:r>
                    </a:p>
                    <a:p>
                      <a:r>
                        <a:rPr lang="en-GB" sz="600" dirty="0"/>
                        <a:t>Techies</a:t>
                      </a:r>
                    </a:p>
                  </a:txBody>
                  <a:tcPr/>
                </a:tc>
                <a:tc>
                  <a:txBody>
                    <a:bodyPr/>
                    <a:lstStyle/>
                    <a:p>
                      <a:r>
                        <a:rPr lang="en-GB" sz="600" dirty="0"/>
                        <a:t>Limited Market</a:t>
                      </a:r>
                      <a:r>
                        <a:rPr lang="en-GB" sz="600" baseline="0" dirty="0"/>
                        <a:t> Due to </a:t>
                      </a:r>
                      <a:r>
                        <a:rPr lang="en-GB" sz="600" baseline="0" dirty="0" smtClean="0"/>
                        <a:t>Aesthetics as it does not include a case</a:t>
                      </a:r>
                      <a:endParaRPr lang="en-GB" sz="600" dirty="0"/>
                    </a:p>
                  </a:txBody>
                  <a:tcPr/>
                </a:tc>
              </a:tr>
              <a:tr h="370840">
                <a:tc>
                  <a:txBody>
                    <a:bodyPr/>
                    <a:lstStyle/>
                    <a:p>
                      <a:r>
                        <a:rPr lang="en-GB" sz="1000" dirty="0"/>
                        <a:t>Materials</a:t>
                      </a:r>
                    </a:p>
                  </a:txBody>
                  <a:tcPr/>
                </a:tc>
                <a:tc>
                  <a:txBody>
                    <a:bodyPr/>
                    <a:lstStyle/>
                    <a:p>
                      <a:r>
                        <a:rPr lang="en-GB" sz="600" dirty="0"/>
                        <a:t>Plastic/PCB</a:t>
                      </a:r>
                    </a:p>
                  </a:txBody>
                  <a:tcPr/>
                </a:tc>
                <a:tc>
                  <a:txBody>
                    <a:bodyPr/>
                    <a:lstStyle/>
                    <a:p>
                      <a:r>
                        <a:rPr lang="en-GB" sz="600" dirty="0" smtClean="0"/>
                        <a:t>Cheap as there is to case to</a:t>
                      </a:r>
                      <a:r>
                        <a:rPr lang="en-GB" sz="600" baseline="0" dirty="0" smtClean="0"/>
                        <a:t> prevent the PCB from getting damaged</a:t>
                      </a:r>
                      <a:endParaRPr lang="en-GB" sz="600" dirty="0"/>
                    </a:p>
                  </a:txBody>
                  <a:tcPr/>
                </a:tc>
              </a:tr>
              <a:tr h="370840">
                <a:tc>
                  <a:txBody>
                    <a:bodyPr/>
                    <a:lstStyle/>
                    <a:p>
                      <a:r>
                        <a:rPr lang="en-GB" sz="1000" dirty="0"/>
                        <a:t>Environment</a:t>
                      </a:r>
                    </a:p>
                  </a:txBody>
                  <a:tcPr/>
                </a:tc>
                <a:tc>
                  <a:txBody>
                    <a:bodyPr/>
                    <a:lstStyle/>
                    <a:p>
                      <a:r>
                        <a:rPr lang="en-GB" sz="600" dirty="0" smtClean="0"/>
                        <a:t>PCB and components</a:t>
                      </a:r>
                      <a:r>
                        <a:rPr lang="en-GB" sz="600" baseline="0" dirty="0" smtClean="0"/>
                        <a:t> recyclable as the metal can be recovered</a:t>
                      </a:r>
                      <a:endParaRPr lang="en-GB" sz="600" dirty="0"/>
                    </a:p>
                  </a:txBody>
                  <a:tcPr/>
                </a:tc>
                <a:tc>
                  <a:txBody>
                    <a:bodyPr/>
                    <a:lstStyle/>
                    <a:p>
                      <a:r>
                        <a:rPr lang="en-GB" sz="600" dirty="0" smtClean="0"/>
                        <a:t>The</a:t>
                      </a:r>
                      <a:r>
                        <a:rPr lang="en-GB" sz="600" baseline="0" dirty="0" smtClean="0"/>
                        <a:t> metals used to manufacture the product can be extracted from the components and PCB so it can be recycled</a:t>
                      </a:r>
                      <a:endParaRPr lang="en-GB" sz="600" dirty="0"/>
                    </a:p>
                  </a:txBody>
                  <a:tcPr/>
                </a:tc>
              </a:tr>
              <a:tr h="370840">
                <a:tc>
                  <a:txBody>
                    <a:bodyPr/>
                    <a:lstStyle/>
                    <a:p>
                      <a:r>
                        <a:rPr lang="en-GB" sz="1000" dirty="0"/>
                        <a:t>Safety</a:t>
                      </a:r>
                    </a:p>
                  </a:txBody>
                  <a:tcPr/>
                </a:tc>
                <a:tc>
                  <a:txBody>
                    <a:bodyPr/>
                    <a:lstStyle/>
                    <a:p>
                      <a:r>
                        <a:rPr lang="en-GB" sz="600" dirty="0"/>
                        <a:t>5v</a:t>
                      </a:r>
                    </a:p>
                    <a:p>
                      <a:r>
                        <a:rPr lang="en-GB" sz="600" dirty="0"/>
                        <a:t>Lightweight</a:t>
                      </a:r>
                    </a:p>
                  </a:txBody>
                  <a:tcPr/>
                </a:tc>
                <a:tc>
                  <a:txBody>
                    <a:bodyPr/>
                    <a:lstStyle/>
                    <a:p>
                      <a:r>
                        <a:rPr lang="en-GB" sz="600" dirty="0"/>
                        <a:t>Low power/current so no risk of</a:t>
                      </a:r>
                      <a:r>
                        <a:rPr lang="en-GB" sz="600" baseline="0" dirty="0"/>
                        <a:t> electrocution</a:t>
                      </a:r>
                      <a:endParaRPr lang="en-GB" sz="600" dirty="0"/>
                    </a:p>
                    <a:p>
                      <a:r>
                        <a:rPr lang="en-GB" sz="600" dirty="0"/>
                        <a:t>Light so cannot</a:t>
                      </a:r>
                      <a:r>
                        <a:rPr lang="en-GB" sz="600" baseline="0" dirty="0"/>
                        <a:t> crush </a:t>
                      </a:r>
                      <a:r>
                        <a:rPr lang="en-GB" sz="600" baseline="0" dirty="0" smtClean="0"/>
                        <a:t>people</a:t>
                      </a:r>
                    </a:p>
                    <a:p>
                      <a:r>
                        <a:rPr lang="en-GB" sz="600" baseline="0" dirty="0" smtClean="0"/>
                        <a:t>It has sharp corners</a:t>
                      </a:r>
                      <a:endParaRPr lang="en-GB" sz="600" dirty="0"/>
                    </a:p>
                  </a:txBody>
                  <a:tcPr/>
                </a:tc>
              </a:tr>
              <a:tr h="370840">
                <a:tc>
                  <a:txBody>
                    <a:bodyPr/>
                    <a:lstStyle/>
                    <a:p>
                      <a:r>
                        <a:rPr lang="en-GB" sz="1000" dirty="0"/>
                        <a:t>Function</a:t>
                      </a:r>
                    </a:p>
                  </a:txBody>
                  <a:tcPr/>
                </a:tc>
                <a:tc>
                  <a:txBody>
                    <a:bodyPr/>
                    <a:lstStyle/>
                    <a:p>
                      <a:r>
                        <a:rPr lang="en-GB" sz="600" dirty="0"/>
                        <a:t>Lights</a:t>
                      </a:r>
                      <a:r>
                        <a:rPr lang="en-GB" sz="600" baseline="0" dirty="0"/>
                        <a:t> </a:t>
                      </a:r>
                      <a:r>
                        <a:rPr lang="en-GB" sz="600" baseline="0" dirty="0" smtClean="0"/>
                        <a:t>up the individual columns with the level of the frequency of the sound in that specific frequency range</a:t>
                      </a:r>
                      <a:endParaRPr lang="en-GB" sz="600" dirty="0"/>
                    </a:p>
                  </a:txBody>
                  <a:tcPr/>
                </a:tc>
                <a:tc>
                  <a:txBody>
                    <a:bodyPr/>
                    <a:lstStyle/>
                    <a:p>
                      <a:r>
                        <a:rPr lang="en-GB" sz="600" dirty="0" smtClean="0"/>
                        <a:t>It can be used as</a:t>
                      </a:r>
                      <a:r>
                        <a:rPr lang="en-GB" sz="600" baseline="0" dirty="0" smtClean="0"/>
                        <a:t> a toy or it can be used by sound engineers to check audio levels but cannot be used at Parties/Discos as it is too small</a:t>
                      </a:r>
                      <a:endParaRPr lang="en-GB" sz="600" dirty="0"/>
                    </a:p>
                  </a:txBody>
                  <a:tcPr/>
                </a:tc>
              </a:tr>
            </a:tbl>
          </a:graphicData>
        </a:graphic>
      </p:graphicFrame>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7" name="Picture 4" descr="http://i.ebayimg.com/images/g/N0oAAOSw0kNXgNZ7/s-l1600.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t="18158" b="15330"/>
          <a:stretch>
            <a:fillRect/>
          </a:stretch>
        </p:blipFill>
        <p:spPr bwMode="auto">
          <a:xfrm>
            <a:off x="2915816" y="1563638"/>
            <a:ext cx="1623948" cy="1080120"/>
          </a:xfrm>
          <a:prstGeom prst="roundRect">
            <a:avLst>
              <a:gd name="adj" fmla="val 50000"/>
            </a:avLst>
          </a:prstGeom>
          <a:noFill/>
          <a:extLst>
            <a:ext uri="{909E8E84-426E-40DD-AFC4-6F175D3DCCD1}">
              <a14:hiddenFill xmlns:a14="http://schemas.microsoft.com/office/drawing/2010/main" xmlns="">
                <a:solidFill>
                  <a:srgbClr val="FFFFFF"/>
                </a:solidFill>
              </a14:hiddenFill>
            </a:ext>
          </a:extLst>
        </p:spPr>
      </p:pic>
      <p:pic>
        <p:nvPicPr>
          <p:cNvPr id="8" name="Picture 6" descr="http://i.ebayimg.com/images/g/SzYAAOSwv9FXgNZ7/s-l1600.jpg"/>
          <p:cNvPicPr>
            <a:picLocks noChangeAspect="1" noChangeArrowheads="1"/>
          </p:cNvPicPr>
          <p:nvPr/>
        </p:nvPicPr>
        <p:blipFill rotWithShape="1">
          <a:blip r:embed="rId3" cstate="print">
            <a:extLst>
              <a:ext uri="{BEBA8EAE-BF5A-486C-A8C5-ECC9F3942E4B}">
                <a14:imgProps xmlns:a14="http://schemas.microsoft.com/office/drawing/2010/main" xmlns="">
                  <a14:imgLayer r:embed="rId6">
                    <a14:imgEffect>
                      <a14:backgroundRemoval t="11632" b="80775" l="2500" r="99750">
                        <a14:foregroundMark x1="23500" y1="30372" x2="23875" y2="26656"/>
                        <a14:foregroundMark x1="25000" y1="28271" x2="25000" y2="28271"/>
                        <a14:foregroundMark x1="28125" y1="30372" x2="28125" y2="30372"/>
                        <a14:foregroundMark x1="23625" y1="30533" x2="23625" y2="30533"/>
                        <a14:foregroundMark x1="21000" y1="29887" x2="21000" y2="29887"/>
                        <a14:foregroundMark x1="21875" y1="32149" x2="21875" y2="32149"/>
                        <a14:foregroundMark x1="22375" y1="22456" x2="22375" y2="22456"/>
                        <a14:foregroundMark x1="21750" y1="18740" x2="26375" y2="34895"/>
                        <a14:foregroundMark x1="22375" y1="33279" x2="22375" y2="33279"/>
                        <a14:foregroundMark x1="9000" y1="57351" x2="72250" y2="76737"/>
                        <a14:foregroundMark x1="74500" y1="79968" x2="77875" y2="61066"/>
                        <a14:foregroundMark x1="6625" y1="61066" x2="7250" y2="62682"/>
                        <a14:foregroundMark x1="19500" y1="17286" x2="19500" y2="17286"/>
                        <a14:foregroundMark x1="20375" y1="16317" x2="20375" y2="16317"/>
                        <a14:foregroundMark x1="23750" y1="16963" x2="23750" y2="16963"/>
                        <a14:foregroundMark x1="25625" y1="20679" x2="20500" y2="14863"/>
                        <a14:foregroundMark x1="81625" y1="30210" x2="83250" y2="29402"/>
                        <a14:foregroundMark x1="74750" y1="78029" x2="75000" y2="80129"/>
                        <a14:foregroundMark x1="75500" y1="81260" x2="75125" y2="78514"/>
                        <a14:foregroundMark x1="82125" y1="61389" x2="88625" y2="63166"/>
                        <a14:foregroundMark x1="92625" y1="64620" x2="99750" y2="67044"/>
                        <a14:foregroundMark x1="74250" y1="80775" x2="74250" y2="80775"/>
                        <a14:foregroundMark x1="8375" y1="62359" x2="10500" y2="62520"/>
                        <a14:foregroundMark x1="6500" y1="60420" x2="6750" y2="58643"/>
                        <a14:foregroundMark x1="76500" y1="75444" x2="77000" y2="70921"/>
                        <a14:foregroundMark x1="99000" y1="45073" x2="99000" y2="45073"/>
                        <a14:foregroundMark x1="21625" y1="15670" x2="20500" y2="14863"/>
                        <a14:foregroundMark x1="20500" y1="15024" x2="19750" y2="17609"/>
                        <a14:foregroundMark x1="80500" y1="28756" x2="83375" y2="29402"/>
                        <a14:foregroundMark x1="80625" y1="29402" x2="54500" y2="23102"/>
                        <a14:backgroundMark x1="7250" y1="62843" x2="7250" y2="62843"/>
                        <a14:backgroundMark x1="77875" y1="77221" x2="77875" y2="77221"/>
                        <a14:backgroundMark x1="73750" y1="78029" x2="73750" y2="78029"/>
                        <a14:backgroundMark x1="74125" y1="78837" x2="74125" y2="78837"/>
                        <a14:backgroundMark x1="73500" y1="78837" x2="73500" y2="78837"/>
                        <a14:backgroundMark x1="8125" y1="60582" x2="8125" y2="60582"/>
                        <a14:backgroundMark x1="8125" y1="59935" x2="8125" y2="59935"/>
                        <a14:backgroundMark x1="8125" y1="59935" x2="8125" y2="59935"/>
                        <a14:backgroundMark x1="21000" y1="18255" x2="21000" y2="18255"/>
                        <a14:backgroundMark x1="21125" y1="17447" x2="21125" y2="17447"/>
                        <a14:backgroundMark x1="21125" y1="17447" x2="21125" y2="17447"/>
                        <a14:backgroundMark x1="81375" y1="30695" x2="81375" y2="30695"/>
                        <a14:backgroundMark x1="79125" y1="66397" x2="78500" y2="71567"/>
                        <a14:backgroundMark x1="78125" y1="69144" x2="79125" y2="65428"/>
                      </a14:backgroundRemoval>
                    </a14:imgEffect>
                  </a14:imgLayer>
                </a14:imgProps>
              </a:ext>
              <a:ext uri="{28A0092B-C50C-407E-A947-70E740481C1C}">
                <a14:useLocalDpi xmlns:a14="http://schemas.microsoft.com/office/drawing/2010/main" xmlns="" val="0"/>
              </a:ext>
            </a:extLst>
          </a:blip>
          <a:srcRect l="5549" t="14874" b="18491"/>
          <a:stretch/>
        </p:blipFill>
        <p:spPr bwMode="auto">
          <a:xfrm>
            <a:off x="1222903" y="915566"/>
            <a:ext cx="1692913" cy="924119"/>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advTm="10000"/>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Schematic BOM</a:t>
            </a:r>
            <a:endParaRPr lang="en-GB" dirty="0"/>
          </a:p>
        </p:txBody>
      </p:sp>
      <p:sp>
        <p:nvSpPr>
          <p:cNvPr id="3" name="Footer Placeholder 2"/>
          <p:cNvSpPr>
            <a:spLocks noGrp="1"/>
          </p:cNvSpPr>
          <p:nvPr>
            <p:ph type="ftr" sz="quarter" idx="11"/>
          </p:nvPr>
        </p:nvSpPr>
        <p:spPr/>
        <p:txBody>
          <a:bodyPr/>
          <a:lstStyle/>
          <a:p>
            <a:r>
              <a:rPr lang="en-GB" dirty="0" smtClean="0"/>
              <a:t>Samuel Simpson Centre Number: 51339 Candidate Number: 6041</a:t>
            </a:r>
            <a:endParaRPr lang="en-GB" dirty="0"/>
          </a:p>
        </p:txBody>
      </p:sp>
      <p:graphicFrame>
        <p:nvGraphicFramePr>
          <p:cNvPr id="7" name="Content Placeholder 6"/>
          <p:cNvGraphicFramePr>
            <a:graphicFrameLocks noGrp="1"/>
          </p:cNvGraphicFramePr>
          <p:nvPr>
            <p:ph idx="1"/>
          </p:nvPr>
        </p:nvGraphicFramePr>
        <p:xfrm>
          <a:off x="514350" y="13486448"/>
          <a:ext cx="5841650" cy="11191777"/>
        </p:xfrm>
        <a:graphic>
          <a:graphicData uri="http://schemas.openxmlformats.org/drawingml/2006/table">
            <a:tbl>
              <a:tblPr firstRow="1" bandRow="1">
                <a:tableStyleId>{5C22544A-7EE6-4342-B048-85BDC9FD1C3A}</a:tableStyleId>
              </a:tblPr>
              <a:tblGrid>
                <a:gridCol w="1168330"/>
                <a:gridCol w="1168330"/>
                <a:gridCol w="1168330"/>
                <a:gridCol w="1168330"/>
                <a:gridCol w="1168330"/>
              </a:tblGrid>
              <a:tr h="177799">
                <a:tc>
                  <a:txBody>
                    <a:bodyPr/>
                    <a:lstStyle/>
                    <a:p>
                      <a:pPr algn="l" fontAlgn="b"/>
                      <a:r>
                        <a:rPr lang="en-GB" sz="1100" b="0" i="0" u="none" strike="noStrike" dirty="0">
                          <a:solidFill>
                            <a:srgbClr val="000000"/>
                          </a:solidFill>
                          <a:latin typeface="Calibri"/>
                        </a:rPr>
                        <a:t>RefDes</a:t>
                      </a:r>
                    </a:p>
                  </a:txBody>
                  <a:tcPr marL="9525" marR="9525" marT="9525" marB="0" anchor="b"/>
                </a:tc>
                <a:tc>
                  <a:txBody>
                    <a:bodyPr/>
                    <a:lstStyle/>
                    <a:p>
                      <a:pPr algn="l" fontAlgn="b"/>
                      <a:r>
                        <a:rPr lang="en-GB" sz="1100" b="0" i="0" u="none" strike="noStrike" dirty="0">
                          <a:solidFill>
                            <a:srgbClr val="000000"/>
                          </a:solidFill>
                          <a:latin typeface="Calibri"/>
                        </a:rPr>
                        <a:t>Name</a:t>
                      </a:r>
                    </a:p>
                  </a:txBody>
                  <a:tcPr marL="9525" marR="9525" marT="9525" marB="0" anchor="b"/>
                </a:tc>
                <a:tc>
                  <a:txBody>
                    <a:bodyPr/>
                    <a:lstStyle/>
                    <a:p>
                      <a:pPr algn="l" fontAlgn="b"/>
                      <a:r>
                        <a:rPr lang="en-GB" sz="1100" b="0" i="0" u="none" strike="noStrike" dirty="0">
                          <a:solidFill>
                            <a:srgbClr val="000000"/>
                          </a:solidFill>
                          <a:latin typeface="Calibri"/>
                        </a:rPr>
                        <a:t>Value</a:t>
                      </a:r>
                    </a:p>
                  </a:txBody>
                  <a:tcPr marL="9525" marR="9525" marT="9525" marB="0" anchor="b"/>
                </a:tc>
                <a:tc>
                  <a:txBody>
                    <a:bodyPr/>
                    <a:lstStyle/>
                    <a:p>
                      <a:pPr algn="l" fontAlgn="b"/>
                      <a:r>
                        <a:rPr lang="en-GB" sz="1100" b="0" i="0" u="none" strike="noStrike" dirty="0">
                          <a:solidFill>
                            <a:srgbClr val="000000"/>
                          </a:solidFill>
                          <a:latin typeface="Calibri"/>
                        </a:rPr>
                        <a:t>Manufacturer</a:t>
                      </a:r>
                    </a:p>
                  </a:txBody>
                  <a:tcPr marL="9525" marR="9525" marT="9525" marB="0" anchor="b"/>
                </a:tc>
                <a:tc>
                  <a:txBody>
                    <a:bodyPr/>
                    <a:lstStyle/>
                    <a:p>
                      <a:pPr algn="l" fontAlgn="b"/>
                      <a:r>
                        <a:rPr lang="en-GB" sz="1100" b="0" i="0" u="none" strike="noStrike" dirty="0">
                          <a:solidFill>
                            <a:srgbClr val="000000"/>
                          </a:solidFill>
                          <a:latin typeface="Calibri"/>
                        </a:rPr>
                        <a:t>Quantity</a:t>
                      </a:r>
                    </a:p>
                  </a:txBody>
                  <a:tcPr marL="9525" marR="9525" marT="9525" marB="0" anchor="b"/>
                </a:tc>
              </a:tr>
              <a:tr h="177799">
                <a:tc>
                  <a:txBody>
                    <a:bodyPr/>
                    <a:lstStyle/>
                    <a:p>
                      <a:pPr algn="l" fontAlgn="b"/>
                      <a:r>
                        <a:rPr lang="en-GB" sz="1100" b="0" i="0" u="none" strike="noStrike" dirty="0">
                          <a:solidFill>
                            <a:srgbClr val="000000"/>
                          </a:solidFill>
                          <a:latin typeface="Calibri"/>
                        </a:rPr>
                        <a:t>C1</a:t>
                      </a:r>
                    </a:p>
                  </a:txBody>
                  <a:tcPr marL="9525" marR="9525" marT="9525" marB="0" anchor="b"/>
                </a:tc>
                <a:tc>
                  <a:txBody>
                    <a:bodyPr/>
                    <a:lstStyle/>
                    <a:p>
                      <a:pPr algn="l" fontAlgn="b"/>
                      <a:r>
                        <a:rPr lang="en-GB" sz="1100" b="0" i="0" u="none" strike="noStrike" dirty="0">
                          <a:solidFill>
                            <a:srgbClr val="000000"/>
                          </a:solidFill>
                          <a:latin typeface="Calibri"/>
                        </a:rPr>
                        <a:t>CAP</a:t>
                      </a:r>
                    </a:p>
                  </a:txBody>
                  <a:tcPr marL="9525" marR="9525" marT="9525" marB="0" anchor="b"/>
                </a:tc>
                <a:tc>
                  <a:txBody>
                    <a:bodyPr/>
                    <a:lstStyle/>
                    <a:p>
                      <a:pPr algn="l" fontAlgn="b"/>
                      <a:r>
                        <a:rPr lang="en-GB" sz="1100" b="0" i="0" u="none" strike="noStrike" dirty="0">
                          <a:solidFill>
                            <a:srgbClr val="000000"/>
                          </a:solidFill>
                          <a:latin typeface="Calibri"/>
                        </a:rPr>
                        <a:t>22pF</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C2</a:t>
                      </a:r>
                    </a:p>
                  </a:txBody>
                  <a:tcPr marL="9525" marR="9525" marT="9525" marB="0" anchor="b"/>
                </a:tc>
                <a:tc>
                  <a:txBody>
                    <a:bodyPr/>
                    <a:lstStyle/>
                    <a:p>
                      <a:pPr algn="l" fontAlgn="b"/>
                      <a:r>
                        <a:rPr lang="en-GB" sz="1100" b="0" i="0" u="none" strike="noStrike" dirty="0">
                          <a:solidFill>
                            <a:srgbClr val="000000"/>
                          </a:solidFill>
                          <a:latin typeface="Calibri"/>
                        </a:rPr>
                        <a:t>CAP</a:t>
                      </a:r>
                    </a:p>
                  </a:txBody>
                  <a:tcPr marL="9525" marR="9525" marT="9525" marB="0" anchor="b"/>
                </a:tc>
                <a:tc>
                  <a:txBody>
                    <a:bodyPr/>
                    <a:lstStyle/>
                    <a:p>
                      <a:pPr algn="l" fontAlgn="b"/>
                      <a:r>
                        <a:rPr lang="en-GB" sz="1100" b="0" i="0" u="none" strike="noStrike" dirty="0">
                          <a:solidFill>
                            <a:srgbClr val="000000"/>
                          </a:solidFill>
                          <a:latin typeface="Calibri"/>
                        </a:rPr>
                        <a:t>22pF</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C3</a:t>
                      </a:r>
                    </a:p>
                  </a:txBody>
                  <a:tcPr marL="9525" marR="9525" marT="9525" marB="0" anchor="b"/>
                </a:tc>
                <a:tc>
                  <a:txBody>
                    <a:bodyPr/>
                    <a:lstStyle/>
                    <a:p>
                      <a:pPr algn="l" fontAlgn="b"/>
                      <a:r>
                        <a:rPr lang="en-GB" sz="1100" b="0" i="0" u="none" strike="noStrike" dirty="0">
                          <a:solidFill>
                            <a:srgbClr val="000000"/>
                          </a:solidFill>
                          <a:latin typeface="Calibri"/>
                        </a:rPr>
                        <a:t>CAP</a:t>
                      </a:r>
                    </a:p>
                  </a:txBody>
                  <a:tcPr marL="9525" marR="9525" marT="9525" marB="0" anchor="b"/>
                </a:tc>
                <a:tc>
                  <a:txBody>
                    <a:bodyPr/>
                    <a:lstStyle/>
                    <a:p>
                      <a:pPr algn="l" fontAlgn="b"/>
                      <a:r>
                        <a:rPr lang="en-GB" sz="1100" b="0" i="0" u="none" strike="noStrike" dirty="0">
                          <a:solidFill>
                            <a:srgbClr val="000000"/>
                          </a:solidFill>
                          <a:latin typeface="Calibri"/>
                        </a:rPr>
                        <a:t>0.1uF</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C4</a:t>
                      </a:r>
                    </a:p>
                  </a:txBody>
                  <a:tcPr marL="9525" marR="9525" marT="9525" marB="0" anchor="b"/>
                </a:tc>
                <a:tc>
                  <a:txBody>
                    <a:bodyPr/>
                    <a:lstStyle/>
                    <a:p>
                      <a:pPr algn="l" fontAlgn="b"/>
                      <a:r>
                        <a:rPr lang="en-GB" sz="1100" b="0" i="0" u="none" strike="noStrike" dirty="0">
                          <a:solidFill>
                            <a:srgbClr val="000000"/>
                          </a:solidFill>
                          <a:latin typeface="Calibri"/>
                        </a:rPr>
                        <a:t>CAP</a:t>
                      </a:r>
                    </a:p>
                  </a:txBody>
                  <a:tcPr marL="9525" marR="9525" marT="9525" marB="0" anchor="b"/>
                </a:tc>
                <a:tc>
                  <a:txBody>
                    <a:bodyPr/>
                    <a:lstStyle/>
                    <a:p>
                      <a:pPr algn="l" fontAlgn="b"/>
                      <a:r>
                        <a:rPr lang="en-GB" sz="1100" b="0" i="0" u="none" strike="noStrike" dirty="0">
                          <a:solidFill>
                            <a:srgbClr val="000000"/>
                          </a:solidFill>
                          <a:latin typeface="Calibri"/>
                        </a:rPr>
                        <a:t>0.1uF</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C5</a:t>
                      </a:r>
                    </a:p>
                  </a:txBody>
                  <a:tcPr marL="9525" marR="9525" marT="9525" marB="0" anchor="b"/>
                </a:tc>
                <a:tc>
                  <a:txBody>
                    <a:bodyPr/>
                    <a:lstStyle/>
                    <a:p>
                      <a:pPr algn="l" fontAlgn="b"/>
                      <a:r>
                        <a:rPr lang="en-GB" sz="1100" b="0" i="0" u="none" strike="noStrike" dirty="0">
                          <a:solidFill>
                            <a:srgbClr val="000000"/>
                          </a:solidFill>
                          <a:latin typeface="Calibri"/>
                        </a:rPr>
                        <a:t>CAP</a:t>
                      </a:r>
                    </a:p>
                  </a:txBody>
                  <a:tcPr marL="9525" marR="9525" marT="9525" marB="0" anchor="b"/>
                </a:tc>
                <a:tc>
                  <a:txBody>
                    <a:bodyPr/>
                    <a:lstStyle/>
                    <a:p>
                      <a:pPr algn="l" fontAlgn="b"/>
                      <a:r>
                        <a:rPr lang="en-GB" sz="1100" b="0" i="0" u="none" strike="noStrike" dirty="0">
                          <a:solidFill>
                            <a:srgbClr val="000000"/>
                          </a:solidFill>
                          <a:latin typeface="Calibri"/>
                        </a:rPr>
                        <a:t>10nF</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C6</a:t>
                      </a:r>
                    </a:p>
                  </a:txBody>
                  <a:tcPr marL="9525" marR="9525" marT="9525" marB="0" anchor="b"/>
                </a:tc>
                <a:tc>
                  <a:txBody>
                    <a:bodyPr/>
                    <a:lstStyle/>
                    <a:p>
                      <a:pPr algn="l" fontAlgn="b"/>
                      <a:r>
                        <a:rPr lang="en-GB" sz="1100" b="0" i="0" u="none" strike="noStrike" dirty="0">
                          <a:solidFill>
                            <a:srgbClr val="000000"/>
                          </a:solidFill>
                          <a:latin typeface="Calibri"/>
                        </a:rPr>
                        <a:t>CAP</a:t>
                      </a:r>
                    </a:p>
                  </a:txBody>
                  <a:tcPr marL="9525" marR="9525" marT="9525" marB="0" anchor="b"/>
                </a:tc>
                <a:tc>
                  <a:txBody>
                    <a:bodyPr/>
                    <a:lstStyle/>
                    <a:p>
                      <a:pPr algn="l" fontAlgn="b"/>
                      <a:r>
                        <a:rPr lang="en-GB" sz="1100" b="0" i="0" u="none" strike="noStrike" dirty="0">
                          <a:solidFill>
                            <a:srgbClr val="000000"/>
                          </a:solidFill>
                          <a:latin typeface="Calibri"/>
                        </a:rPr>
                        <a:t>10nF</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C7</a:t>
                      </a:r>
                    </a:p>
                  </a:txBody>
                  <a:tcPr marL="9525" marR="9525" marT="9525" marB="0" anchor="b"/>
                </a:tc>
                <a:tc>
                  <a:txBody>
                    <a:bodyPr/>
                    <a:lstStyle/>
                    <a:p>
                      <a:pPr algn="l" fontAlgn="b"/>
                      <a:r>
                        <a:rPr lang="en-GB" sz="1100" b="0" i="0" u="none" strike="noStrike" dirty="0">
                          <a:solidFill>
                            <a:srgbClr val="000000"/>
                          </a:solidFill>
                          <a:latin typeface="Calibri"/>
                        </a:rPr>
                        <a:t>CAP100RP</a:t>
                      </a:r>
                    </a:p>
                  </a:txBody>
                  <a:tcPr marL="9525" marR="9525" marT="9525" marB="0" anchor="b"/>
                </a:tc>
                <a:tc>
                  <a:txBody>
                    <a:bodyPr/>
                    <a:lstStyle/>
                    <a:p>
                      <a:pPr algn="l" fontAlgn="b"/>
                      <a:r>
                        <a:rPr lang="en-GB" sz="1100" b="0" i="0" u="none" strike="noStrike" dirty="0">
                          <a:solidFill>
                            <a:srgbClr val="000000"/>
                          </a:solidFill>
                          <a:latin typeface="Calibri"/>
                        </a:rPr>
                        <a:t>10uF</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C8</a:t>
                      </a:r>
                    </a:p>
                  </a:txBody>
                  <a:tcPr marL="9525" marR="9525" marT="9525" marB="0" anchor="b"/>
                </a:tc>
                <a:tc>
                  <a:txBody>
                    <a:bodyPr/>
                    <a:lstStyle/>
                    <a:p>
                      <a:pPr algn="l" fontAlgn="b"/>
                      <a:r>
                        <a:rPr lang="en-GB" sz="1100" b="0" i="0" u="none" strike="noStrike" dirty="0">
                          <a:solidFill>
                            <a:srgbClr val="000000"/>
                          </a:solidFill>
                          <a:latin typeface="Calibri"/>
                        </a:rPr>
                        <a:t>CAP</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C9</a:t>
                      </a:r>
                    </a:p>
                  </a:txBody>
                  <a:tcPr marL="9525" marR="9525" marT="9525" marB="0" anchor="b"/>
                </a:tc>
                <a:tc>
                  <a:txBody>
                    <a:bodyPr/>
                    <a:lstStyle/>
                    <a:p>
                      <a:pPr algn="l" fontAlgn="b"/>
                      <a:r>
                        <a:rPr lang="en-GB" sz="1100" b="0" i="0" u="none" strike="noStrike" dirty="0">
                          <a:solidFill>
                            <a:srgbClr val="000000"/>
                          </a:solidFill>
                          <a:latin typeface="Calibri"/>
                        </a:rPr>
                        <a:t>CAP</a:t>
                      </a:r>
                    </a:p>
                  </a:txBody>
                  <a:tcPr marL="9525" marR="9525" marT="9525" marB="0" anchor="b"/>
                </a:tc>
                <a:tc>
                  <a:txBody>
                    <a:bodyPr/>
                    <a:lstStyle/>
                    <a:p>
                      <a:pPr algn="l" fontAlgn="b"/>
                      <a:r>
                        <a:rPr lang="en-GB" sz="1100" b="0" i="0" u="none" strike="noStrike" dirty="0">
                          <a:solidFill>
                            <a:srgbClr val="000000"/>
                          </a:solidFill>
                          <a:latin typeface="Calibri"/>
                        </a:rPr>
                        <a:t>10nF</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C10</a:t>
                      </a:r>
                    </a:p>
                  </a:txBody>
                  <a:tcPr marL="9525" marR="9525" marT="9525" marB="0" anchor="b"/>
                </a:tc>
                <a:tc>
                  <a:txBody>
                    <a:bodyPr/>
                    <a:lstStyle/>
                    <a:p>
                      <a:pPr algn="l" fontAlgn="b"/>
                      <a:r>
                        <a:rPr lang="en-GB" sz="1100" b="0" i="0" u="none" strike="noStrike" dirty="0">
                          <a:solidFill>
                            <a:srgbClr val="000000"/>
                          </a:solidFill>
                          <a:latin typeface="Calibri"/>
                        </a:rPr>
                        <a:t>CAP</a:t>
                      </a:r>
                    </a:p>
                  </a:txBody>
                  <a:tcPr marL="9525" marR="9525" marT="9525" marB="0" anchor="b"/>
                </a:tc>
                <a:tc>
                  <a:txBody>
                    <a:bodyPr/>
                    <a:lstStyle/>
                    <a:p>
                      <a:pPr algn="l" fontAlgn="b"/>
                      <a:r>
                        <a:rPr lang="en-GB" sz="1100" b="0" i="0" u="none" strike="noStrike" dirty="0">
                          <a:solidFill>
                            <a:srgbClr val="000000"/>
                          </a:solidFill>
                          <a:latin typeface="Calibri"/>
                        </a:rPr>
                        <a:t>100nF</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C11</a:t>
                      </a:r>
                    </a:p>
                  </a:txBody>
                  <a:tcPr marL="9525" marR="9525" marT="9525" marB="0" anchor="b"/>
                </a:tc>
                <a:tc>
                  <a:txBody>
                    <a:bodyPr/>
                    <a:lstStyle/>
                    <a:p>
                      <a:pPr algn="l" fontAlgn="b"/>
                      <a:r>
                        <a:rPr lang="en-GB" sz="1100" b="0" i="0" u="none" strike="noStrike" dirty="0">
                          <a:solidFill>
                            <a:srgbClr val="000000"/>
                          </a:solidFill>
                          <a:latin typeface="Calibri"/>
                        </a:rPr>
                        <a:t>CAP100RP</a:t>
                      </a:r>
                    </a:p>
                  </a:txBody>
                  <a:tcPr marL="9525" marR="9525" marT="9525" marB="0" anchor="b"/>
                </a:tc>
                <a:tc>
                  <a:txBody>
                    <a:bodyPr/>
                    <a:lstStyle/>
                    <a:p>
                      <a:pPr algn="l" fontAlgn="b"/>
                      <a:r>
                        <a:rPr lang="en-GB" sz="1100" b="0" i="0" u="none" strike="noStrike" dirty="0">
                          <a:solidFill>
                            <a:srgbClr val="000000"/>
                          </a:solidFill>
                          <a:latin typeface="Calibri"/>
                        </a:rPr>
                        <a:t>10uF</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C12</a:t>
                      </a:r>
                    </a:p>
                  </a:txBody>
                  <a:tcPr marL="9525" marR="9525" marT="9525" marB="0" anchor="b"/>
                </a:tc>
                <a:tc>
                  <a:txBody>
                    <a:bodyPr/>
                    <a:lstStyle/>
                    <a:p>
                      <a:pPr algn="l" fontAlgn="b"/>
                      <a:r>
                        <a:rPr lang="en-GB" sz="1100" b="0" i="0" u="none" strike="noStrike" dirty="0">
                          <a:solidFill>
                            <a:srgbClr val="000000"/>
                          </a:solidFill>
                          <a:latin typeface="Calibri"/>
                        </a:rPr>
                        <a:t>CAP</a:t>
                      </a:r>
                    </a:p>
                  </a:txBody>
                  <a:tcPr marL="9525" marR="9525" marT="9525" marB="0" anchor="b"/>
                </a:tc>
                <a:tc>
                  <a:txBody>
                    <a:bodyPr/>
                    <a:lstStyle/>
                    <a:p>
                      <a:pPr algn="l" fontAlgn="b"/>
                      <a:r>
                        <a:rPr lang="en-GB" sz="1100" b="0" i="0" u="none" strike="noStrike" dirty="0">
                          <a:solidFill>
                            <a:srgbClr val="000000"/>
                          </a:solidFill>
                          <a:latin typeface="Calibri"/>
                        </a:rPr>
                        <a:t>100nF</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D1</a:t>
                      </a:r>
                    </a:p>
                  </a:txBody>
                  <a:tcPr marL="9525" marR="9525" marT="9525" marB="0" anchor="b"/>
                </a:tc>
                <a:tc>
                  <a:txBody>
                    <a:bodyPr/>
                    <a:lstStyle/>
                    <a:p>
                      <a:pPr algn="l" fontAlgn="b"/>
                      <a:r>
                        <a:rPr lang="en-GB" sz="1100" b="0" i="0" u="none" strike="noStrike" dirty="0">
                          <a:solidFill>
                            <a:srgbClr val="000000"/>
                          </a:solidFill>
                          <a:latin typeface="Calibri"/>
                        </a:rPr>
                        <a:t>DIODE</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D2</a:t>
                      </a:r>
                    </a:p>
                  </a:txBody>
                  <a:tcPr marL="9525" marR="9525" marT="9525" marB="0" anchor="b"/>
                </a:tc>
                <a:tc>
                  <a:txBody>
                    <a:bodyPr/>
                    <a:lstStyle/>
                    <a:p>
                      <a:pPr algn="l" fontAlgn="b"/>
                      <a:r>
                        <a:rPr lang="en-GB" sz="1100" b="0" i="0" u="none" strike="noStrike" dirty="0">
                          <a:solidFill>
                            <a:srgbClr val="000000"/>
                          </a:solidFill>
                          <a:latin typeface="Calibri"/>
                        </a:rPr>
                        <a:t>DIODE</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D3</a:t>
                      </a:r>
                    </a:p>
                  </a:txBody>
                  <a:tcPr marL="9525" marR="9525" marT="9525" marB="0" anchor="b"/>
                </a:tc>
                <a:tc>
                  <a:txBody>
                    <a:bodyPr/>
                    <a:lstStyle/>
                    <a:p>
                      <a:pPr algn="l" fontAlgn="b"/>
                      <a:r>
                        <a:rPr lang="en-GB" sz="1100" b="0" i="0" u="none" strike="noStrike" dirty="0">
                          <a:solidFill>
                            <a:srgbClr val="000000"/>
                          </a:solidFill>
                          <a:latin typeface="Calibri"/>
                        </a:rPr>
                        <a:t>LED-5R_Green</a:t>
                      </a:r>
                    </a:p>
                  </a:txBody>
                  <a:tcPr marL="9525" marR="9525" marT="9525" marB="0" anchor="b"/>
                </a:tc>
                <a:tc>
                  <a:txBody>
                    <a:bodyPr/>
                    <a:lstStyle/>
                    <a:p>
                      <a:pPr algn="l" fontAlgn="b"/>
                      <a:r>
                        <a:rPr lang="en-GB" sz="1100" b="0" i="0" u="none" strike="noStrike" dirty="0">
                          <a:solidFill>
                            <a:srgbClr val="000000"/>
                          </a:solidFill>
                          <a:latin typeface="Calibri"/>
                        </a:rPr>
                        <a:t>5mm Round</a:t>
                      </a:r>
                    </a:p>
                  </a:txBody>
                  <a:tcPr marL="9525" marR="9525" marT="9525" marB="0" anchor="b"/>
                </a:tc>
                <a:tc>
                  <a:txBody>
                    <a:bodyPr/>
                    <a:lstStyle/>
                    <a:p>
                      <a:pPr algn="l" fontAlgn="b"/>
                      <a:r>
                        <a:rPr lang="en-GB" sz="1100" b="0" i="0" u="none" strike="noStrike" dirty="0">
                          <a:solidFill>
                            <a:srgbClr val="000000"/>
                          </a:solidFill>
                          <a:latin typeface="Calibri"/>
                        </a:rPr>
                        <a:t>Kingbright</a:t>
                      </a: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D4</a:t>
                      </a:r>
                    </a:p>
                  </a:txBody>
                  <a:tcPr marL="9525" marR="9525" marT="9525" marB="0" anchor="b"/>
                </a:tc>
                <a:tc>
                  <a:txBody>
                    <a:bodyPr/>
                    <a:lstStyle/>
                    <a:p>
                      <a:pPr algn="l" fontAlgn="b"/>
                      <a:r>
                        <a:rPr lang="en-GB" sz="1100" b="0" i="0" u="none" strike="noStrike" dirty="0">
                          <a:solidFill>
                            <a:srgbClr val="000000"/>
                          </a:solidFill>
                          <a:latin typeface="Calibri"/>
                        </a:rPr>
                        <a:t>DIODE</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D5</a:t>
                      </a:r>
                    </a:p>
                  </a:txBody>
                  <a:tcPr marL="9525" marR="9525" marT="9525" marB="0" anchor="b"/>
                </a:tc>
                <a:tc>
                  <a:txBody>
                    <a:bodyPr/>
                    <a:lstStyle/>
                    <a:p>
                      <a:pPr algn="l" fontAlgn="b"/>
                      <a:r>
                        <a:rPr lang="en-GB" sz="1100" b="0" i="0" u="none" strike="noStrike" dirty="0">
                          <a:solidFill>
                            <a:srgbClr val="000000"/>
                          </a:solidFill>
                          <a:latin typeface="Calibri"/>
                        </a:rPr>
                        <a:t>DIODE</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D6</a:t>
                      </a:r>
                    </a:p>
                  </a:txBody>
                  <a:tcPr marL="9525" marR="9525" marT="9525" marB="0" anchor="b"/>
                </a:tc>
                <a:tc>
                  <a:txBody>
                    <a:bodyPr/>
                    <a:lstStyle/>
                    <a:p>
                      <a:pPr algn="l" fontAlgn="b"/>
                      <a:r>
                        <a:rPr lang="en-GB" sz="1100" b="0" i="0" u="none" strike="noStrike" dirty="0">
                          <a:solidFill>
                            <a:srgbClr val="000000"/>
                          </a:solidFill>
                          <a:latin typeface="Calibri"/>
                        </a:rPr>
                        <a:t>DIODE</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D7</a:t>
                      </a:r>
                    </a:p>
                  </a:txBody>
                  <a:tcPr marL="9525" marR="9525" marT="9525" marB="0" anchor="b"/>
                </a:tc>
                <a:tc>
                  <a:txBody>
                    <a:bodyPr/>
                    <a:lstStyle/>
                    <a:p>
                      <a:pPr algn="l" fontAlgn="b"/>
                      <a:r>
                        <a:rPr lang="en-GB" sz="1100" b="0" i="0" u="none" strike="noStrike" dirty="0">
                          <a:solidFill>
                            <a:srgbClr val="000000"/>
                          </a:solidFill>
                          <a:latin typeface="Calibri"/>
                        </a:rPr>
                        <a:t>DIODE</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J1</a:t>
                      </a:r>
                    </a:p>
                  </a:txBody>
                  <a:tcPr marL="9525" marR="9525" marT="9525" marB="0" anchor="b"/>
                </a:tc>
                <a:tc>
                  <a:txBody>
                    <a:bodyPr/>
                    <a:lstStyle/>
                    <a:p>
                      <a:pPr algn="r" fontAlgn="b"/>
                      <a:r>
                        <a:rPr lang="en-GB" sz="1100" b="0" i="0" u="none" strike="noStrike" dirty="0">
                          <a:solidFill>
                            <a:srgbClr val="000000"/>
                          </a:solidFill>
                          <a:latin typeface="Calibri"/>
                        </a:rPr>
                        <a:t>1.76E+09</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l" fontAlgn="b"/>
                      <a:r>
                        <a:rPr lang="en-GB" sz="1100" b="0" i="0" u="none" strike="noStrike" dirty="0">
                          <a:solidFill>
                            <a:srgbClr val="000000"/>
                          </a:solidFill>
                          <a:latin typeface="Calibri"/>
                        </a:rPr>
                        <a:t>Weidmüller</a:t>
                      </a: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J2</a:t>
                      </a:r>
                    </a:p>
                  </a:txBody>
                  <a:tcPr marL="9525" marR="9525" marT="9525" marB="0" anchor="b"/>
                </a:tc>
                <a:tc>
                  <a:txBody>
                    <a:bodyPr/>
                    <a:lstStyle/>
                    <a:p>
                      <a:pPr algn="l" fontAlgn="b"/>
                      <a:r>
                        <a:rPr lang="en-GB" sz="1100" b="0" i="0" u="none" strike="noStrike" dirty="0">
                          <a:solidFill>
                            <a:srgbClr val="000000"/>
                          </a:solidFill>
                          <a:latin typeface="Calibri"/>
                        </a:rPr>
                        <a:t>644456-3</a:t>
                      </a:r>
                    </a:p>
                  </a:txBody>
                  <a:tcPr marL="9525" marR="9525" marT="9525" marB="0" anchor="b"/>
                </a:tc>
                <a:tc>
                  <a:txBody>
                    <a:bodyPr/>
                    <a:lstStyle/>
                    <a:p>
                      <a:pPr algn="l" fontAlgn="b"/>
                      <a:r>
                        <a:rPr lang="en-GB" sz="1100" b="0" i="0" u="none" strike="noStrike" dirty="0">
                          <a:solidFill>
                            <a:srgbClr val="000000"/>
                          </a:solidFill>
                          <a:latin typeface="Calibri"/>
                        </a:rPr>
                        <a:t>Panels</a:t>
                      </a:r>
                    </a:p>
                  </a:txBody>
                  <a:tcPr marL="9525" marR="9525" marT="9525" marB="0" anchor="b"/>
                </a:tc>
                <a:tc>
                  <a:txBody>
                    <a:bodyPr/>
                    <a:lstStyle/>
                    <a:p>
                      <a:pPr algn="l" fontAlgn="b"/>
                      <a:r>
                        <a:rPr lang="en-GB" sz="1100" b="0" i="0" u="none" strike="noStrike" dirty="0">
                          <a:solidFill>
                            <a:srgbClr val="000000"/>
                          </a:solidFill>
                          <a:latin typeface="Calibri"/>
                        </a:rPr>
                        <a:t>TE Connectivity</a:t>
                      </a: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J3</a:t>
                      </a:r>
                    </a:p>
                  </a:txBody>
                  <a:tcPr marL="9525" marR="9525" marT="9525" marB="0" anchor="b"/>
                </a:tc>
                <a:tc>
                  <a:txBody>
                    <a:bodyPr/>
                    <a:lstStyle/>
                    <a:p>
                      <a:pPr algn="l" fontAlgn="b"/>
                      <a:r>
                        <a:rPr lang="en-GB" sz="1100" b="0" i="0" u="none" strike="noStrike" dirty="0">
                          <a:solidFill>
                            <a:srgbClr val="000000"/>
                          </a:solidFill>
                          <a:latin typeface="Calibri"/>
                        </a:rPr>
                        <a:t>RCJ-2121</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l" fontAlgn="b"/>
                      <a:r>
                        <a:rPr lang="en-GB" sz="1100" b="0" i="0" u="none" strike="noStrike" dirty="0">
                          <a:solidFill>
                            <a:srgbClr val="000000"/>
                          </a:solidFill>
                          <a:latin typeface="Calibri"/>
                        </a:rPr>
                        <a:t>CUI</a:t>
                      </a: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J4</a:t>
                      </a:r>
                    </a:p>
                  </a:txBody>
                  <a:tcPr marL="9525" marR="9525" marT="9525" marB="0" anchor="b"/>
                </a:tc>
                <a:tc>
                  <a:txBody>
                    <a:bodyPr/>
                    <a:lstStyle/>
                    <a:p>
                      <a:pPr algn="l" fontAlgn="b"/>
                      <a:r>
                        <a:rPr lang="en-GB" sz="1100" b="0" i="0" u="none" strike="noStrike" dirty="0">
                          <a:solidFill>
                            <a:srgbClr val="000000"/>
                          </a:solidFill>
                          <a:latin typeface="Calibri"/>
                        </a:rPr>
                        <a:t>644456-3</a:t>
                      </a:r>
                    </a:p>
                  </a:txBody>
                  <a:tcPr marL="9525" marR="9525" marT="9525" marB="0" anchor="b"/>
                </a:tc>
                <a:tc>
                  <a:txBody>
                    <a:bodyPr/>
                    <a:lstStyle/>
                    <a:p>
                      <a:pPr algn="l" fontAlgn="b"/>
                      <a:r>
                        <a:rPr lang="en-GB" sz="1100" b="0" i="0" u="none" strike="noStrike" dirty="0">
                          <a:solidFill>
                            <a:srgbClr val="000000"/>
                          </a:solidFill>
                          <a:latin typeface="Calibri"/>
                        </a:rPr>
                        <a:t>IR</a:t>
                      </a:r>
                    </a:p>
                  </a:txBody>
                  <a:tcPr marL="9525" marR="9525" marT="9525" marB="0" anchor="b"/>
                </a:tc>
                <a:tc>
                  <a:txBody>
                    <a:bodyPr/>
                    <a:lstStyle/>
                    <a:p>
                      <a:pPr algn="l" fontAlgn="b"/>
                      <a:r>
                        <a:rPr lang="en-GB" sz="1100" b="0" i="0" u="none" strike="noStrike" dirty="0">
                          <a:solidFill>
                            <a:srgbClr val="000000"/>
                          </a:solidFill>
                          <a:latin typeface="Calibri"/>
                        </a:rPr>
                        <a:t>TE Connectivity</a:t>
                      </a: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J5</a:t>
                      </a:r>
                    </a:p>
                  </a:txBody>
                  <a:tcPr marL="9525" marR="9525" marT="9525" marB="0" anchor="b"/>
                </a:tc>
                <a:tc gridSpan="2">
                  <a:txBody>
                    <a:bodyPr/>
                    <a:lstStyle/>
                    <a:p>
                      <a:pPr algn="l" fontAlgn="b"/>
                      <a:r>
                        <a:rPr lang="en-GB" sz="1100" b="0" i="0" u="none" strike="noStrike" dirty="0">
                          <a:solidFill>
                            <a:srgbClr val="000000"/>
                          </a:solidFill>
                          <a:latin typeface="Calibri"/>
                        </a:rPr>
                        <a:t>DM1AA-SF-PEJ_3D2</a:t>
                      </a:r>
                    </a:p>
                  </a:txBody>
                  <a:tcPr marL="9525" marR="9525" marT="9525" marB="0" anchor="b"/>
                </a:tc>
                <a:tc hMerge="1">
                  <a:txBody>
                    <a:bodyPr/>
                    <a:lstStyle/>
                    <a:p>
                      <a:endParaRPr lang="en-GB"/>
                    </a:p>
                  </a:txBody>
                  <a:tcPr/>
                </a:tc>
                <a:tc>
                  <a:txBody>
                    <a:bodyPr/>
                    <a:lstStyle/>
                    <a:p>
                      <a:pPr algn="l" fontAlgn="b"/>
                      <a:r>
                        <a:rPr lang="en-GB" sz="1100" b="0" i="0" u="none" strike="noStrike" dirty="0">
                          <a:solidFill>
                            <a:srgbClr val="000000"/>
                          </a:solidFill>
                          <a:latin typeface="Calibri"/>
                        </a:rPr>
                        <a:t>Hirose</a:t>
                      </a: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346038">
                <a:tc>
                  <a:txBody>
                    <a:bodyPr/>
                    <a:lstStyle/>
                    <a:p>
                      <a:pPr algn="l" fontAlgn="b"/>
                      <a:r>
                        <a:rPr lang="en-GB" sz="1100" b="0" i="0" u="none" strike="noStrike" dirty="0">
                          <a:solidFill>
                            <a:srgbClr val="000000"/>
                          </a:solidFill>
                          <a:latin typeface="Calibri"/>
                        </a:rPr>
                        <a:t>J6</a:t>
                      </a:r>
                    </a:p>
                  </a:txBody>
                  <a:tcPr marL="9525" marR="9525" marT="9525" marB="0" anchor="b"/>
                </a:tc>
                <a:tc>
                  <a:txBody>
                    <a:bodyPr/>
                    <a:lstStyle/>
                    <a:p>
                      <a:pPr algn="l" fontAlgn="b"/>
                      <a:r>
                        <a:rPr lang="en-GB" sz="1100" b="0" i="0" u="none" strike="noStrike" dirty="0">
                          <a:solidFill>
                            <a:srgbClr val="000000"/>
                          </a:solidFill>
                          <a:latin typeface="Calibri"/>
                        </a:rPr>
                        <a:t>OSTOP020000</a:t>
                      </a:r>
                    </a:p>
                  </a:txBody>
                  <a:tcPr marL="9525" marR="9525" marT="9525" marB="0" anchor="b"/>
                </a:tc>
                <a:tc>
                  <a:txBody>
                    <a:bodyPr/>
                    <a:lstStyle/>
                    <a:p>
                      <a:pPr algn="l" fontAlgn="b"/>
                      <a:r>
                        <a:rPr lang="en-GB" sz="1100" b="0" i="0" u="none" strike="noStrike" dirty="0">
                          <a:solidFill>
                            <a:srgbClr val="000000"/>
                          </a:solidFill>
                          <a:latin typeface="Calibri"/>
                        </a:rPr>
                        <a:t>Power</a:t>
                      </a:r>
                    </a:p>
                  </a:txBody>
                  <a:tcPr marL="9525" marR="9525" marT="9525" marB="0" anchor="b"/>
                </a:tc>
                <a:tc>
                  <a:txBody>
                    <a:bodyPr/>
                    <a:lstStyle/>
                    <a:p>
                      <a:pPr algn="l" fontAlgn="b"/>
                      <a:r>
                        <a:rPr lang="en-GB" sz="1100" b="0" i="0" u="none" strike="noStrike" dirty="0">
                          <a:solidFill>
                            <a:srgbClr val="000000"/>
                          </a:solidFill>
                          <a:latin typeface="Calibri"/>
                        </a:rPr>
                        <a:t>On Shore Technology</a:t>
                      </a: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J7</a:t>
                      </a:r>
                    </a:p>
                  </a:txBody>
                  <a:tcPr marL="9525" marR="9525" marT="9525" marB="0" anchor="b"/>
                </a:tc>
                <a:tc>
                  <a:txBody>
                    <a:bodyPr/>
                    <a:lstStyle/>
                    <a:p>
                      <a:pPr algn="l" fontAlgn="b"/>
                      <a:r>
                        <a:rPr lang="en-GB" sz="1100" b="0" i="0" u="none" strike="noStrike" dirty="0">
                          <a:solidFill>
                            <a:srgbClr val="000000"/>
                          </a:solidFill>
                          <a:latin typeface="Calibri"/>
                        </a:rPr>
                        <a:t>644456-6</a:t>
                      </a:r>
                    </a:p>
                  </a:txBody>
                  <a:tcPr marL="9525" marR="9525" marT="9525" marB="0" anchor="b"/>
                </a:tc>
                <a:tc>
                  <a:txBody>
                    <a:bodyPr/>
                    <a:lstStyle/>
                    <a:p>
                      <a:pPr algn="l" fontAlgn="b"/>
                      <a:r>
                        <a:rPr lang="en-GB" sz="1100" b="0" i="0" u="none" strike="noStrike" dirty="0">
                          <a:solidFill>
                            <a:srgbClr val="000000"/>
                          </a:solidFill>
                          <a:latin typeface="Calibri"/>
                        </a:rPr>
                        <a:t>Prog.</a:t>
                      </a:r>
                    </a:p>
                  </a:txBody>
                  <a:tcPr marL="9525" marR="9525" marT="9525" marB="0" anchor="b"/>
                </a:tc>
                <a:tc>
                  <a:txBody>
                    <a:bodyPr/>
                    <a:lstStyle/>
                    <a:p>
                      <a:pPr algn="l" fontAlgn="b"/>
                      <a:r>
                        <a:rPr lang="en-GB" sz="1100" b="0" i="0" u="none" strike="noStrike" dirty="0">
                          <a:solidFill>
                            <a:srgbClr val="000000"/>
                          </a:solidFill>
                          <a:latin typeface="Calibri"/>
                        </a:rPr>
                        <a:t>TE Connectivity</a:t>
                      </a: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J8</a:t>
                      </a:r>
                    </a:p>
                  </a:txBody>
                  <a:tcPr marL="9525" marR="9525" marT="9525" marB="0" anchor="b"/>
                </a:tc>
                <a:tc>
                  <a:txBody>
                    <a:bodyPr/>
                    <a:lstStyle/>
                    <a:p>
                      <a:pPr algn="l" fontAlgn="b"/>
                      <a:r>
                        <a:rPr lang="en-GB" sz="1100" b="0" i="0" u="none" strike="noStrike" dirty="0">
                          <a:solidFill>
                            <a:srgbClr val="000000"/>
                          </a:solidFill>
                          <a:latin typeface="Calibri"/>
                        </a:rPr>
                        <a:t>644456-4</a:t>
                      </a:r>
                    </a:p>
                  </a:txBody>
                  <a:tcPr marL="9525" marR="9525" marT="9525" marB="0" anchor="b"/>
                </a:tc>
                <a:tc>
                  <a:txBody>
                    <a:bodyPr/>
                    <a:lstStyle/>
                    <a:p>
                      <a:pPr algn="l" fontAlgn="b"/>
                      <a:r>
                        <a:rPr lang="en-GB" sz="1100" b="0" i="0" u="none" strike="noStrike" dirty="0">
                          <a:solidFill>
                            <a:srgbClr val="000000"/>
                          </a:solidFill>
                          <a:latin typeface="Calibri"/>
                        </a:rPr>
                        <a:t>I2C</a:t>
                      </a:r>
                    </a:p>
                  </a:txBody>
                  <a:tcPr marL="9525" marR="9525" marT="9525" marB="0" anchor="b"/>
                </a:tc>
                <a:tc>
                  <a:txBody>
                    <a:bodyPr/>
                    <a:lstStyle/>
                    <a:p>
                      <a:pPr algn="l" fontAlgn="b"/>
                      <a:r>
                        <a:rPr lang="en-GB" sz="1100" b="0" i="0" u="none" strike="noStrike" dirty="0">
                          <a:solidFill>
                            <a:srgbClr val="000000"/>
                          </a:solidFill>
                          <a:latin typeface="Calibri"/>
                        </a:rPr>
                        <a:t>TE Connectivity</a:t>
                      </a: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MK1</a:t>
                      </a:r>
                    </a:p>
                  </a:txBody>
                  <a:tcPr marL="9525" marR="9525" marT="9525" marB="0" anchor="b"/>
                </a:tc>
                <a:tc gridSpan="2">
                  <a:txBody>
                    <a:bodyPr/>
                    <a:lstStyle/>
                    <a:p>
                      <a:pPr algn="l" fontAlgn="b"/>
                      <a:r>
                        <a:rPr lang="en-GB" sz="1100" b="0" i="0" u="none" strike="noStrike" dirty="0">
                          <a:solidFill>
                            <a:srgbClr val="000000"/>
                          </a:solidFill>
                          <a:latin typeface="Calibri"/>
                        </a:rPr>
                        <a:t>AOM-6545P-R</a:t>
                      </a:r>
                    </a:p>
                  </a:txBody>
                  <a:tcPr marL="9525" marR="9525" marT="9525" marB="0" anchor="b"/>
                </a:tc>
                <a:tc hMerge="1">
                  <a:txBody>
                    <a:bodyPr/>
                    <a:lstStyle/>
                    <a:p>
                      <a:endParaRPr lang="en-GB"/>
                    </a:p>
                  </a:txBody>
                  <a:tcPr/>
                </a:tc>
                <a:tc>
                  <a:txBody>
                    <a:bodyPr/>
                    <a:lstStyle/>
                    <a:p>
                      <a:pPr algn="l" fontAlgn="b"/>
                      <a:r>
                        <a:rPr lang="en-GB" sz="1100" b="0" i="0" u="none" strike="noStrike" dirty="0">
                          <a:solidFill>
                            <a:srgbClr val="000000"/>
                          </a:solidFill>
                          <a:latin typeface="Calibri"/>
                        </a:rPr>
                        <a:t>Pui Audio</a:t>
                      </a: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R1</a:t>
                      </a:r>
                    </a:p>
                  </a:txBody>
                  <a:tcPr marL="9525" marR="9525" marT="9525" marB="0" anchor="b"/>
                </a:tc>
                <a:tc>
                  <a:txBody>
                    <a:bodyPr/>
                    <a:lstStyle/>
                    <a:p>
                      <a:pPr algn="l" fontAlgn="b"/>
                      <a:r>
                        <a:rPr lang="en-GB" sz="1100" b="0" i="0" u="none" strike="noStrike" dirty="0">
                          <a:solidFill>
                            <a:srgbClr val="000000"/>
                          </a:solidFill>
                          <a:latin typeface="Calibri"/>
                        </a:rPr>
                        <a:t>RES</a:t>
                      </a:r>
                    </a:p>
                  </a:txBody>
                  <a:tcPr marL="9525" marR="9525" marT="9525" marB="0" anchor="b"/>
                </a:tc>
                <a:tc>
                  <a:txBody>
                    <a:bodyPr/>
                    <a:lstStyle/>
                    <a:p>
                      <a:pPr algn="l" fontAlgn="b"/>
                      <a:r>
                        <a:rPr lang="en-GB" sz="1100" b="0" i="0" u="none" strike="noStrike" dirty="0">
                          <a:solidFill>
                            <a:srgbClr val="000000"/>
                          </a:solidFill>
                          <a:latin typeface="Calibri"/>
                        </a:rPr>
                        <a:t>1K</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R2</a:t>
                      </a:r>
                    </a:p>
                  </a:txBody>
                  <a:tcPr marL="9525" marR="9525" marT="9525" marB="0" anchor="b"/>
                </a:tc>
                <a:tc>
                  <a:txBody>
                    <a:bodyPr/>
                    <a:lstStyle/>
                    <a:p>
                      <a:pPr algn="l" fontAlgn="b"/>
                      <a:r>
                        <a:rPr lang="en-GB" sz="1100" b="0" i="0" u="none" strike="noStrike" dirty="0">
                          <a:solidFill>
                            <a:srgbClr val="000000"/>
                          </a:solidFill>
                          <a:latin typeface="Calibri"/>
                        </a:rPr>
                        <a:t>RES</a:t>
                      </a:r>
                    </a:p>
                  </a:txBody>
                  <a:tcPr marL="9525" marR="9525" marT="9525" marB="0" anchor="b"/>
                </a:tc>
                <a:tc>
                  <a:txBody>
                    <a:bodyPr/>
                    <a:lstStyle/>
                    <a:p>
                      <a:pPr algn="l" fontAlgn="b"/>
                      <a:r>
                        <a:rPr lang="en-GB" sz="1100" b="0" i="0" u="none" strike="noStrike" dirty="0">
                          <a:solidFill>
                            <a:srgbClr val="000000"/>
                          </a:solidFill>
                          <a:latin typeface="Calibri"/>
                        </a:rPr>
                        <a:t>1K</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R3</a:t>
                      </a:r>
                    </a:p>
                  </a:txBody>
                  <a:tcPr marL="9525" marR="9525" marT="9525" marB="0" anchor="b"/>
                </a:tc>
                <a:tc>
                  <a:txBody>
                    <a:bodyPr/>
                    <a:lstStyle/>
                    <a:p>
                      <a:pPr algn="l" fontAlgn="b"/>
                      <a:r>
                        <a:rPr lang="en-GB" sz="1100" b="0" i="0" u="none" strike="noStrike" dirty="0">
                          <a:solidFill>
                            <a:srgbClr val="000000"/>
                          </a:solidFill>
                          <a:latin typeface="Calibri"/>
                        </a:rPr>
                        <a:t>RES</a:t>
                      </a:r>
                    </a:p>
                  </a:txBody>
                  <a:tcPr marL="9525" marR="9525" marT="9525" marB="0" anchor="b"/>
                </a:tc>
                <a:tc>
                  <a:txBody>
                    <a:bodyPr/>
                    <a:lstStyle/>
                    <a:p>
                      <a:pPr algn="l" fontAlgn="b"/>
                      <a:r>
                        <a:rPr lang="en-GB" sz="1100" b="0" i="0" u="none" strike="noStrike" dirty="0">
                          <a:solidFill>
                            <a:srgbClr val="000000"/>
                          </a:solidFill>
                          <a:latin typeface="Calibri"/>
                        </a:rPr>
                        <a:t>1K</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R4</a:t>
                      </a:r>
                    </a:p>
                  </a:txBody>
                  <a:tcPr marL="9525" marR="9525" marT="9525" marB="0" anchor="b"/>
                </a:tc>
                <a:tc>
                  <a:txBody>
                    <a:bodyPr/>
                    <a:lstStyle/>
                    <a:p>
                      <a:pPr algn="l" fontAlgn="b"/>
                      <a:r>
                        <a:rPr lang="en-GB" sz="1100" b="0" i="0" u="none" strike="noStrike" dirty="0">
                          <a:solidFill>
                            <a:srgbClr val="000000"/>
                          </a:solidFill>
                          <a:latin typeface="Calibri"/>
                        </a:rPr>
                        <a:t>RES</a:t>
                      </a:r>
                    </a:p>
                  </a:txBody>
                  <a:tcPr marL="9525" marR="9525" marT="9525" marB="0" anchor="b"/>
                </a:tc>
                <a:tc>
                  <a:txBody>
                    <a:bodyPr/>
                    <a:lstStyle/>
                    <a:p>
                      <a:pPr algn="l" fontAlgn="b"/>
                      <a:r>
                        <a:rPr lang="en-GB" sz="1100" b="0" i="0" u="none" strike="noStrike" dirty="0">
                          <a:solidFill>
                            <a:srgbClr val="000000"/>
                          </a:solidFill>
                          <a:latin typeface="Calibri"/>
                        </a:rPr>
                        <a:t>2.2K</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R5</a:t>
                      </a:r>
                    </a:p>
                  </a:txBody>
                  <a:tcPr marL="9525" marR="9525" marT="9525" marB="0" anchor="b"/>
                </a:tc>
                <a:tc>
                  <a:txBody>
                    <a:bodyPr/>
                    <a:lstStyle/>
                    <a:p>
                      <a:pPr algn="l" fontAlgn="b"/>
                      <a:r>
                        <a:rPr lang="en-GB" sz="1100" b="0" i="0" u="none" strike="noStrike" dirty="0">
                          <a:solidFill>
                            <a:srgbClr val="000000"/>
                          </a:solidFill>
                          <a:latin typeface="Calibri"/>
                        </a:rPr>
                        <a:t>RES</a:t>
                      </a:r>
                    </a:p>
                  </a:txBody>
                  <a:tcPr marL="9525" marR="9525" marT="9525" marB="0" anchor="b"/>
                </a:tc>
                <a:tc>
                  <a:txBody>
                    <a:bodyPr/>
                    <a:lstStyle/>
                    <a:p>
                      <a:pPr algn="r" fontAlgn="b"/>
                      <a:r>
                        <a:rPr lang="en-GB" sz="1100" b="0" i="0" u="none" strike="noStrike" dirty="0">
                          <a:solidFill>
                            <a:srgbClr val="000000"/>
                          </a:solidFill>
                          <a:latin typeface="Calibri"/>
                        </a:rPr>
                        <a:t>100</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R6</a:t>
                      </a:r>
                    </a:p>
                  </a:txBody>
                  <a:tcPr marL="9525" marR="9525" marT="9525" marB="0" anchor="b"/>
                </a:tc>
                <a:tc>
                  <a:txBody>
                    <a:bodyPr/>
                    <a:lstStyle/>
                    <a:p>
                      <a:pPr algn="l" fontAlgn="b"/>
                      <a:r>
                        <a:rPr lang="en-GB" sz="1100" b="0" i="0" u="none" strike="noStrike" dirty="0">
                          <a:solidFill>
                            <a:srgbClr val="000000"/>
                          </a:solidFill>
                          <a:latin typeface="Calibri"/>
                        </a:rPr>
                        <a:t>RES</a:t>
                      </a:r>
                    </a:p>
                  </a:txBody>
                  <a:tcPr marL="9525" marR="9525" marT="9525" marB="0" anchor="b"/>
                </a:tc>
                <a:tc>
                  <a:txBody>
                    <a:bodyPr/>
                    <a:lstStyle/>
                    <a:p>
                      <a:pPr algn="l" fontAlgn="b"/>
                      <a:r>
                        <a:rPr lang="en-GB" sz="1100" b="0" i="0" u="none" strike="noStrike" dirty="0">
                          <a:solidFill>
                            <a:srgbClr val="000000"/>
                          </a:solidFill>
                          <a:latin typeface="Calibri"/>
                        </a:rPr>
                        <a:t>2K</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R7</a:t>
                      </a:r>
                    </a:p>
                  </a:txBody>
                  <a:tcPr marL="9525" marR="9525" marT="9525" marB="0" anchor="b"/>
                </a:tc>
                <a:tc>
                  <a:txBody>
                    <a:bodyPr/>
                    <a:lstStyle/>
                    <a:p>
                      <a:pPr algn="l" fontAlgn="b"/>
                      <a:r>
                        <a:rPr lang="en-GB" sz="1100" b="0" i="0" u="none" strike="noStrike" dirty="0">
                          <a:solidFill>
                            <a:srgbClr val="000000"/>
                          </a:solidFill>
                          <a:latin typeface="Calibri"/>
                        </a:rPr>
                        <a:t>RES</a:t>
                      </a:r>
                    </a:p>
                  </a:txBody>
                  <a:tcPr marL="9525" marR="9525" marT="9525" marB="0" anchor="b"/>
                </a:tc>
                <a:tc>
                  <a:txBody>
                    <a:bodyPr/>
                    <a:lstStyle/>
                    <a:p>
                      <a:pPr algn="l" fontAlgn="b"/>
                      <a:r>
                        <a:rPr lang="en-GB" sz="1100" b="0" i="0" u="none" strike="noStrike" dirty="0">
                          <a:solidFill>
                            <a:srgbClr val="000000"/>
                          </a:solidFill>
                          <a:latin typeface="Calibri"/>
                        </a:rPr>
                        <a:t>1K</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R8</a:t>
                      </a:r>
                    </a:p>
                  </a:txBody>
                  <a:tcPr marL="9525" marR="9525" marT="9525" marB="0" anchor="b"/>
                </a:tc>
                <a:tc>
                  <a:txBody>
                    <a:bodyPr/>
                    <a:lstStyle/>
                    <a:p>
                      <a:pPr algn="l" fontAlgn="b"/>
                      <a:r>
                        <a:rPr lang="en-GB" sz="1100" b="0" i="0" u="none" strike="noStrike" dirty="0">
                          <a:solidFill>
                            <a:srgbClr val="000000"/>
                          </a:solidFill>
                          <a:latin typeface="Calibri"/>
                        </a:rPr>
                        <a:t>RES</a:t>
                      </a:r>
                    </a:p>
                  </a:txBody>
                  <a:tcPr marL="9525" marR="9525" marT="9525" marB="0" anchor="b"/>
                </a:tc>
                <a:tc>
                  <a:txBody>
                    <a:bodyPr/>
                    <a:lstStyle/>
                    <a:p>
                      <a:pPr algn="l" fontAlgn="b"/>
                      <a:r>
                        <a:rPr lang="en-GB" sz="1100" b="0" i="0" u="none" strike="noStrike" dirty="0">
                          <a:solidFill>
                            <a:srgbClr val="000000"/>
                          </a:solidFill>
                          <a:latin typeface="Calibri"/>
                        </a:rPr>
                        <a:t>2.2k</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R9</a:t>
                      </a:r>
                    </a:p>
                  </a:txBody>
                  <a:tcPr marL="9525" marR="9525" marT="9525" marB="0" anchor="b"/>
                </a:tc>
                <a:tc>
                  <a:txBody>
                    <a:bodyPr/>
                    <a:lstStyle/>
                    <a:p>
                      <a:pPr algn="l" fontAlgn="b"/>
                      <a:r>
                        <a:rPr lang="en-GB" sz="1100" b="0" i="0" u="none" strike="noStrike" dirty="0">
                          <a:solidFill>
                            <a:srgbClr val="000000"/>
                          </a:solidFill>
                          <a:latin typeface="Calibri"/>
                        </a:rPr>
                        <a:t>RES</a:t>
                      </a:r>
                    </a:p>
                  </a:txBody>
                  <a:tcPr marL="9525" marR="9525" marT="9525" marB="0" anchor="b"/>
                </a:tc>
                <a:tc>
                  <a:txBody>
                    <a:bodyPr/>
                    <a:lstStyle/>
                    <a:p>
                      <a:pPr algn="l" fontAlgn="b"/>
                      <a:r>
                        <a:rPr lang="en-GB" sz="1100" b="0" i="0" u="none" strike="noStrike" dirty="0">
                          <a:solidFill>
                            <a:srgbClr val="000000"/>
                          </a:solidFill>
                          <a:latin typeface="Calibri"/>
                        </a:rPr>
                        <a:t>2.2K</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R10</a:t>
                      </a:r>
                    </a:p>
                  </a:txBody>
                  <a:tcPr marL="9525" marR="9525" marT="9525" marB="0" anchor="b"/>
                </a:tc>
                <a:tc>
                  <a:txBody>
                    <a:bodyPr/>
                    <a:lstStyle/>
                    <a:p>
                      <a:pPr algn="l" fontAlgn="b"/>
                      <a:r>
                        <a:rPr lang="en-GB" sz="1100" b="0" i="0" u="none" strike="noStrike" dirty="0">
                          <a:solidFill>
                            <a:srgbClr val="000000"/>
                          </a:solidFill>
                          <a:latin typeface="Calibri"/>
                        </a:rPr>
                        <a:t>RES</a:t>
                      </a:r>
                    </a:p>
                  </a:txBody>
                  <a:tcPr marL="9525" marR="9525" marT="9525" marB="0" anchor="b"/>
                </a:tc>
                <a:tc>
                  <a:txBody>
                    <a:bodyPr/>
                    <a:lstStyle/>
                    <a:p>
                      <a:pPr algn="l" fontAlgn="b"/>
                      <a:r>
                        <a:rPr lang="en-GB" sz="1100" b="0" i="0" u="none" strike="noStrike" dirty="0">
                          <a:solidFill>
                            <a:srgbClr val="000000"/>
                          </a:solidFill>
                          <a:latin typeface="Calibri"/>
                        </a:rPr>
                        <a:t>2.2K</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R11</a:t>
                      </a:r>
                    </a:p>
                  </a:txBody>
                  <a:tcPr marL="9525" marR="9525" marT="9525" marB="0" anchor="b"/>
                </a:tc>
                <a:tc>
                  <a:txBody>
                    <a:bodyPr/>
                    <a:lstStyle/>
                    <a:p>
                      <a:pPr algn="l" fontAlgn="b"/>
                      <a:r>
                        <a:rPr lang="en-GB" sz="1100" b="0" i="0" u="none" strike="noStrike" dirty="0">
                          <a:solidFill>
                            <a:srgbClr val="000000"/>
                          </a:solidFill>
                          <a:latin typeface="Calibri"/>
                        </a:rPr>
                        <a:t>RES</a:t>
                      </a:r>
                    </a:p>
                  </a:txBody>
                  <a:tcPr marL="9525" marR="9525" marT="9525" marB="0" anchor="b"/>
                </a:tc>
                <a:tc>
                  <a:txBody>
                    <a:bodyPr/>
                    <a:lstStyle/>
                    <a:p>
                      <a:pPr algn="l" fontAlgn="b"/>
                      <a:r>
                        <a:rPr lang="en-GB" sz="1100" b="0" i="0" u="none" strike="noStrike" dirty="0">
                          <a:solidFill>
                            <a:srgbClr val="000000"/>
                          </a:solidFill>
                          <a:latin typeface="Calibri"/>
                        </a:rPr>
                        <a:t>1K</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R12</a:t>
                      </a:r>
                    </a:p>
                  </a:txBody>
                  <a:tcPr marL="9525" marR="9525" marT="9525" marB="0" anchor="b"/>
                </a:tc>
                <a:tc>
                  <a:txBody>
                    <a:bodyPr/>
                    <a:lstStyle/>
                    <a:p>
                      <a:pPr algn="l" fontAlgn="b"/>
                      <a:r>
                        <a:rPr lang="en-GB" sz="1100" b="0" i="0" u="none" strike="noStrike" dirty="0">
                          <a:solidFill>
                            <a:srgbClr val="000000"/>
                          </a:solidFill>
                          <a:latin typeface="Calibri"/>
                        </a:rPr>
                        <a:t>RES</a:t>
                      </a:r>
                    </a:p>
                  </a:txBody>
                  <a:tcPr marL="9525" marR="9525" marT="9525" marB="0" anchor="b"/>
                </a:tc>
                <a:tc>
                  <a:txBody>
                    <a:bodyPr/>
                    <a:lstStyle/>
                    <a:p>
                      <a:pPr algn="l" fontAlgn="b"/>
                      <a:r>
                        <a:rPr lang="en-GB" sz="1100" b="0" i="0" u="none" strike="noStrike" dirty="0">
                          <a:solidFill>
                            <a:srgbClr val="000000"/>
                          </a:solidFill>
                          <a:latin typeface="Calibri"/>
                        </a:rPr>
                        <a:t>1K</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R13</a:t>
                      </a:r>
                    </a:p>
                  </a:txBody>
                  <a:tcPr marL="9525" marR="9525" marT="9525" marB="0" anchor="b"/>
                </a:tc>
                <a:tc>
                  <a:txBody>
                    <a:bodyPr/>
                    <a:lstStyle/>
                    <a:p>
                      <a:pPr algn="l" fontAlgn="b"/>
                      <a:r>
                        <a:rPr lang="en-GB" sz="1100" b="0" i="0" u="none" strike="noStrike" dirty="0">
                          <a:solidFill>
                            <a:srgbClr val="000000"/>
                          </a:solidFill>
                          <a:latin typeface="Calibri"/>
                        </a:rPr>
                        <a:t>RES</a:t>
                      </a:r>
                    </a:p>
                  </a:txBody>
                  <a:tcPr marL="9525" marR="9525" marT="9525" marB="0" anchor="b"/>
                </a:tc>
                <a:tc>
                  <a:txBody>
                    <a:bodyPr/>
                    <a:lstStyle/>
                    <a:p>
                      <a:pPr algn="r" fontAlgn="b"/>
                      <a:r>
                        <a:rPr lang="en-GB" sz="1100" b="0" i="0" u="none" strike="noStrike" dirty="0">
                          <a:solidFill>
                            <a:srgbClr val="000000"/>
                          </a:solidFill>
                          <a:latin typeface="Calibri"/>
                        </a:rPr>
                        <a:t>500</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R14</a:t>
                      </a:r>
                    </a:p>
                  </a:txBody>
                  <a:tcPr marL="9525" marR="9525" marT="9525" marB="0" anchor="b"/>
                </a:tc>
                <a:tc>
                  <a:txBody>
                    <a:bodyPr/>
                    <a:lstStyle/>
                    <a:p>
                      <a:pPr algn="l" fontAlgn="b"/>
                      <a:r>
                        <a:rPr lang="en-GB" sz="1100" b="0" i="0" u="none" strike="noStrike" dirty="0">
                          <a:solidFill>
                            <a:srgbClr val="000000"/>
                          </a:solidFill>
                          <a:latin typeface="Calibri"/>
                        </a:rPr>
                        <a:t>RES</a:t>
                      </a:r>
                    </a:p>
                  </a:txBody>
                  <a:tcPr marL="9525" marR="9525" marT="9525" marB="0" anchor="b"/>
                </a:tc>
                <a:tc>
                  <a:txBody>
                    <a:bodyPr/>
                    <a:lstStyle/>
                    <a:p>
                      <a:pPr algn="r" fontAlgn="b"/>
                      <a:r>
                        <a:rPr lang="en-GB" sz="1100" b="0" i="0" u="none" strike="noStrike" dirty="0">
                          <a:solidFill>
                            <a:srgbClr val="000000"/>
                          </a:solidFill>
                          <a:latin typeface="Calibri"/>
                        </a:rPr>
                        <a:t>500</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R15</a:t>
                      </a:r>
                    </a:p>
                  </a:txBody>
                  <a:tcPr marL="9525" marR="9525" marT="9525" marB="0" anchor="b"/>
                </a:tc>
                <a:tc>
                  <a:txBody>
                    <a:bodyPr/>
                    <a:lstStyle/>
                    <a:p>
                      <a:pPr algn="l" fontAlgn="b"/>
                      <a:r>
                        <a:rPr lang="en-GB" sz="1100" b="0" i="0" u="none" strike="noStrike" dirty="0">
                          <a:solidFill>
                            <a:srgbClr val="000000"/>
                          </a:solidFill>
                          <a:latin typeface="Calibri"/>
                        </a:rPr>
                        <a:t>RES</a:t>
                      </a:r>
                    </a:p>
                  </a:txBody>
                  <a:tcPr marL="9525" marR="9525" marT="9525" marB="0" anchor="b"/>
                </a:tc>
                <a:tc>
                  <a:txBody>
                    <a:bodyPr/>
                    <a:lstStyle/>
                    <a:p>
                      <a:pPr algn="r" fontAlgn="b"/>
                      <a:r>
                        <a:rPr lang="en-GB" sz="1100" b="0" i="0" u="none" strike="noStrike" dirty="0">
                          <a:solidFill>
                            <a:srgbClr val="000000"/>
                          </a:solidFill>
                          <a:latin typeface="Calibri"/>
                        </a:rPr>
                        <a:t>100</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R16</a:t>
                      </a:r>
                    </a:p>
                  </a:txBody>
                  <a:tcPr marL="9525" marR="9525" marT="9525" marB="0" anchor="b"/>
                </a:tc>
                <a:tc>
                  <a:txBody>
                    <a:bodyPr/>
                    <a:lstStyle/>
                    <a:p>
                      <a:pPr algn="l" fontAlgn="b"/>
                      <a:r>
                        <a:rPr lang="en-GB" sz="1100" b="0" i="0" u="none" strike="noStrike" dirty="0">
                          <a:solidFill>
                            <a:srgbClr val="000000"/>
                          </a:solidFill>
                          <a:latin typeface="Calibri"/>
                        </a:rPr>
                        <a:t>RES</a:t>
                      </a:r>
                    </a:p>
                  </a:txBody>
                  <a:tcPr marL="9525" marR="9525" marT="9525" marB="0" anchor="b"/>
                </a:tc>
                <a:tc>
                  <a:txBody>
                    <a:bodyPr/>
                    <a:lstStyle/>
                    <a:p>
                      <a:pPr algn="r" fontAlgn="b"/>
                      <a:r>
                        <a:rPr lang="en-GB" sz="1100" b="0" i="0" u="none" strike="noStrike" dirty="0">
                          <a:solidFill>
                            <a:srgbClr val="000000"/>
                          </a:solidFill>
                          <a:latin typeface="Calibri"/>
                        </a:rPr>
                        <a:t>100</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R17</a:t>
                      </a:r>
                    </a:p>
                  </a:txBody>
                  <a:tcPr marL="9525" marR="9525" marT="9525" marB="0" anchor="b"/>
                </a:tc>
                <a:tc>
                  <a:txBody>
                    <a:bodyPr/>
                    <a:lstStyle/>
                    <a:p>
                      <a:pPr algn="l" fontAlgn="b"/>
                      <a:r>
                        <a:rPr lang="en-GB" sz="1100" b="0" i="0" u="none" strike="noStrike" dirty="0">
                          <a:solidFill>
                            <a:srgbClr val="000000"/>
                          </a:solidFill>
                          <a:latin typeface="Calibri"/>
                        </a:rPr>
                        <a:t>RES</a:t>
                      </a:r>
                    </a:p>
                  </a:txBody>
                  <a:tcPr marL="9525" marR="9525" marT="9525" marB="0" anchor="b"/>
                </a:tc>
                <a:tc>
                  <a:txBody>
                    <a:bodyPr/>
                    <a:lstStyle/>
                    <a:p>
                      <a:pPr algn="l" fontAlgn="b"/>
                      <a:r>
                        <a:rPr lang="en-GB" sz="1100" b="0" i="0" u="none" strike="noStrike" dirty="0">
                          <a:solidFill>
                            <a:srgbClr val="000000"/>
                          </a:solidFill>
                          <a:latin typeface="Calibri"/>
                        </a:rPr>
                        <a:t>2K</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R18</a:t>
                      </a:r>
                    </a:p>
                  </a:txBody>
                  <a:tcPr marL="9525" marR="9525" marT="9525" marB="0" anchor="b"/>
                </a:tc>
                <a:tc>
                  <a:txBody>
                    <a:bodyPr/>
                    <a:lstStyle/>
                    <a:p>
                      <a:pPr algn="l" fontAlgn="b"/>
                      <a:r>
                        <a:rPr lang="en-GB" sz="1100" b="0" i="0" u="none" strike="noStrike" dirty="0">
                          <a:solidFill>
                            <a:srgbClr val="000000"/>
                          </a:solidFill>
                          <a:latin typeface="Calibri"/>
                        </a:rPr>
                        <a:t>RES</a:t>
                      </a:r>
                    </a:p>
                  </a:txBody>
                  <a:tcPr marL="9525" marR="9525" marT="9525" marB="0" anchor="b"/>
                </a:tc>
                <a:tc>
                  <a:txBody>
                    <a:bodyPr/>
                    <a:lstStyle/>
                    <a:p>
                      <a:pPr algn="l" fontAlgn="b"/>
                      <a:r>
                        <a:rPr lang="en-GB" sz="1100" b="0" i="0" u="none" strike="noStrike" dirty="0">
                          <a:solidFill>
                            <a:srgbClr val="000000"/>
                          </a:solidFill>
                          <a:latin typeface="Calibri"/>
                        </a:rPr>
                        <a:t>2K</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R19</a:t>
                      </a:r>
                    </a:p>
                  </a:txBody>
                  <a:tcPr marL="9525" marR="9525" marT="9525" marB="0" anchor="b"/>
                </a:tc>
                <a:tc>
                  <a:txBody>
                    <a:bodyPr/>
                    <a:lstStyle/>
                    <a:p>
                      <a:pPr algn="l" fontAlgn="b"/>
                      <a:r>
                        <a:rPr lang="en-GB" sz="1100" b="0" i="0" u="none" strike="noStrike" dirty="0">
                          <a:solidFill>
                            <a:srgbClr val="000000"/>
                          </a:solidFill>
                          <a:latin typeface="Calibri"/>
                        </a:rPr>
                        <a:t>RES</a:t>
                      </a:r>
                    </a:p>
                  </a:txBody>
                  <a:tcPr marL="9525" marR="9525" marT="9525" marB="0" anchor="b"/>
                </a:tc>
                <a:tc>
                  <a:txBody>
                    <a:bodyPr/>
                    <a:lstStyle/>
                    <a:p>
                      <a:pPr algn="r" fontAlgn="b"/>
                      <a:r>
                        <a:rPr lang="en-GB" sz="1100" b="0" i="0" u="none" strike="noStrike" dirty="0">
                          <a:solidFill>
                            <a:srgbClr val="000000"/>
                          </a:solidFill>
                          <a:latin typeface="Calibri"/>
                        </a:rPr>
                        <a:t>10</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R20</a:t>
                      </a:r>
                    </a:p>
                  </a:txBody>
                  <a:tcPr marL="9525" marR="9525" marT="9525" marB="0" anchor="b"/>
                </a:tc>
                <a:tc>
                  <a:txBody>
                    <a:bodyPr/>
                    <a:lstStyle/>
                    <a:p>
                      <a:pPr algn="l" fontAlgn="b"/>
                      <a:r>
                        <a:rPr lang="en-GB" sz="1100" b="0" i="0" u="none" strike="noStrike" dirty="0">
                          <a:solidFill>
                            <a:srgbClr val="000000"/>
                          </a:solidFill>
                          <a:latin typeface="Calibri"/>
                        </a:rPr>
                        <a:t>RES</a:t>
                      </a:r>
                    </a:p>
                  </a:txBody>
                  <a:tcPr marL="9525" marR="9525" marT="9525" marB="0" anchor="b"/>
                </a:tc>
                <a:tc>
                  <a:txBody>
                    <a:bodyPr/>
                    <a:lstStyle/>
                    <a:p>
                      <a:pPr algn="l" fontAlgn="b"/>
                      <a:r>
                        <a:rPr lang="en-GB" sz="1100" b="0" i="0" u="none" strike="noStrike" dirty="0">
                          <a:solidFill>
                            <a:srgbClr val="000000"/>
                          </a:solidFill>
                          <a:latin typeface="Calibri"/>
                        </a:rPr>
                        <a:t>100k</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R21</a:t>
                      </a:r>
                    </a:p>
                  </a:txBody>
                  <a:tcPr marL="9525" marR="9525" marT="9525" marB="0" anchor="b"/>
                </a:tc>
                <a:tc>
                  <a:txBody>
                    <a:bodyPr/>
                    <a:lstStyle/>
                    <a:p>
                      <a:pPr algn="l" fontAlgn="b"/>
                      <a:r>
                        <a:rPr lang="en-GB" sz="1100" b="0" i="0" u="none" strike="noStrike" dirty="0">
                          <a:solidFill>
                            <a:srgbClr val="000000"/>
                          </a:solidFill>
                          <a:latin typeface="Calibri"/>
                        </a:rPr>
                        <a:t>RES</a:t>
                      </a:r>
                    </a:p>
                  </a:txBody>
                  <a:tcPr marL="9525" marR="9525" marT="9525" marB="0" anchor="b"/>
                </a:tc>
                <a:tc>
                  <a:txBody>
                    <a:bodyPr/>
                    <a:lstStyle/>
                    <a:p>
                      <a:pPr algn="l" fontAlgn="b"/>
                      <a:r>
                        <a:rPr lang="en-GB" sz="1100" b="0" i="0" u="none" strike="noStrike" dirty="0">
                          <a:solidFill>
                            <a:srgbClr val="000000"/>
                          </a:solidFill>
                          <a:latin typeface="Calibri"/>
                        </a:rPr>
                        <a:t>100k</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R22</a:t>
                      </a:r>
                    </a:p>
                  </a:txBody>
                  <a:tcPr marL="9525" marR="9525" marT="9525" marB="0" anchor="b"/>
                </a:tc>
                <a:tc>
                  <a:txBody>
                    <a:bodyPr/>
                    <a:lstStyle/>
                    <a:p>
                      <a:pPr algn="l" fontAlgn="b"/>
                      <a:r>
                        <a:rPr lang="en-GB" sz="1100" b="0" i="0" u="none" strike="noStrike" dirty="0">
                          <a:solidFill>
                            <a:srgbClr val="000000"/>
                          </a:solidFill>
                          <a:latin typeface="Calibri"/>
                        </a:rPr>
                        <a:t>RES</a:t>
                      </a:r>
                    </a:p>
                  </a:txBody>
                  <a:tcPr marL="9525" marR="9525" marT="9525" marB="0" anchor="b"/>
                </a:tc>
                <a:tc>
                  <a:txBody>
                    <a:bodyPr/>
                    <a:lstStyle/>
                    <a:p>
                      <a:pPr algn="l" fontAlgn="b"/>
                      <a:r>
                        <a:rPr lang="en-GB" sz="1100" b="0" i="0" u="none" strike="noStrike" dirty="0">
                          <a:solidFill>
                            <a:srgbClr val="000000"/>
                          </a:solidFill>
                          <a:latin typeface="Calibri"/>
                        </a:rPr>
                        <a:t>20k</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R23</a:t>
                      </a:r>
                    </a:p>
                  </a:txBody>
                  <a:tcPr marL="9525" marR="9525" marT="9525" marB="0" anchor="b"/>
                </a:tc>
                <a:tc>
                  <a:txBody>
                    <a:bodyPr/>
                    <a:lstStyle/>
                    <a:p>
                      <a:pPr algn="l" fontAlgn="b"/>
                      <a:r>
                        <a:rPr lang="en-GB" sz="1100" b="0" i="0" u="none" strike="noStrike" dirty="0">
                          <a:solidFill>
                            <a:srgbClr val="000000"/>
                          </a:solidFill>
                          <a:latin typeface="Calibri"/>
                        </a:rPr>
                        <a:t>RES</a:t>
                      </a:r>
                    </a:p>
                  </a:txBody>
                  <a:tcPr marL="9525" marR="9525" marT="9525" marB="0" anchor="b"/>
                </a:tc>
                <a:tc>
                  <a:txBody>
                    <a:bodyPr/>
                    <a:lstStyle/>
                    <a:p>
                      <a:pPr algn="l" fontAlgn="b"/>
                      <a:r>
                        <a:rPr lang="en-GB" sz="1100" b="0" i="0" u="none" strike="noStrike" dirty="0">
                          <a:solidFill>
                            <a:srgbClr val="000000"/>
                          </a:solidFill>
                          <a:latin typeface="Calibri"/>
                        </a:rPr>
                        <a:t>220k</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R24</a:t>
                      </a:r>
                    </a:p>
                  </a:txBody>
                  <a:tcPr marL="9525" marR="9525" marT="9525" marB="0" anchor="b"/>
                </a:tc>
                <a:tc>
                  <a:txBody>
                    <a:bodyPr/>
                    <a:lstStyle/>
                    <a:p>
                      <a:pPr algn="l" fontAlgn="b"/>
                      <a:r>
                        <a:rPr lang="en-GB" sz="1100" b="0" i="0" u="none" strike="noStrike" dirty="0">
                          <a:solidFill>
                            <a:srgbClr val="000000"/>
                          </a:solidFill>
                          <a:latin typeface="Calibri"/>
                        </a:rPr>
                        <a:t>RES</a:t>
                      </a:r>
                    </a:p>
                  </a:txBody>
                  <a:tcPr marL="9525" marR="9525" marT="9525" marB="0" anchor="b"/>
                </a:tc>
                <a:tc>
                  <a:txBody>
                    <a:bodyPr/>
                    <a:lstStyle/>
                    <a:p>
                      <a:pPr algn="r" fontAlgn="b"/>
                      <a:r>
                        <a:rPr lang="en-GB" sz="1100" b="0" i="0" u="none" strike="noStrike" dirty="0">
                          <a:solidFill>
                            <a:srgbClr val="000000"/>
                          </a:solidFill>
                          <a:latin typeface="Calibri"/>
                        </a:rPr>
                        <a:t>100</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R25</a:t>
                      </a:r>
                    </a:p>
                  </a:txBody>
                  <a:tcPr marL="9525" marR="9525" marT="9525" marB="0" anchor="b"/>
                </a:tc>
                <a:tc>
                  <a:txBody>
                    <a:bodyPr/>
                    <a:lstStyle/>
                    <a:p>
                      <a:pPr algn="l" fontAlgn="b"/>
                      <a:r>
                        <a:rPr lang="en-GB" sz="1100" b="0" i="0" u="none" strike="noStrike" dirty="0">
                          <a:solidFill>
                            <a:srgbClr val="000000"/>
                          </a:solidFill>
                          <a:latin typeface="Calibri"/>
                        </a:rPr>
                        <a:t>RES</a:t>
                      </a:r>
                    </a:p>
                  </a:txBody>
                  <a:tcPr marL="9525" marR="9525" marT="9525" marB="0" anchor="b"/>
                </a:tc>
                <a:tc>
                  <a:txBody>
                    <a:bodyPr/>
                    <a:lstStyle/>
                    <a:p>
                      <a:pPr algn="l" fontAlgn="b"/>
                      <a:r>
                        <a:rPr lang="en-GB" sz="1100" b="0" i="0" u="none" strike="noStrike" dirty="0">
                          <a:solidFill>
                            <a:srgbClr val="000000"/>
                          </a:solidFill>
                          <a:latin typeface="Calibri"/>
                        </a:rPr>
                        <a:t>1k</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S1</a:t>
                      </a:r>
                    </a:p>
                  </a:txBody>
                  <a:tcPr marL="9525" marR="9525" marT="9525" marB="0" anchor="b"/>
                </a:tc>
                <a:tc gridSpan="2">
                  <a:txBody>
                    <a:bodyPr/>
                    <a:lstStyle/>
                    <a:p>
                      <a:pPr algn="l" fontAlgn="b"/>
                      <a:r>
                        <a:rPr lang="en-GB" sz="1100" b="0" i="0" u="none" strike="noStrike" dirty="0">
                          <a:solidFill>
                            <a:srgbClr val="000000"/>
                          </a:solidFill>
                          <a:latin typeface="Calibri"/>
                        </a:rPr>
                        <a:t>OS102011MS2QN1</a:t>
                      </a:r>
                    </a:p>
                  </a:txBody>
                  <a:tcPr marL="9525" marR="9525" marT="9525" marB="0" anchor="b"/>
                </a:tc>
                <a:tc hMerge="1">
                  <a:txBody>
                    <a:bodyPr/>
                    <a:lstStyle/>
                    <a:p>
                      <a:endParaRPr lang="en-GB"/>
                    </a:p>
                  </a:txBody>
                  <a:tcPr/>
                </a:tc>
                <a:tc>
                  <a:txBody>
                    <a:bodyPr/>
                    <a:lstStyle/>
                    <a:p>
                      <a:pPr algn="l" fontAlgn="b"/>
                      <a:r>
                        <a:rPr lang="en-GB" sz="1100" b="0" i="0" u="none" strike="noStrike" dirty="0">
                          <a:solidFill>
                            <a:srgbClr val="000000"/>
                          </a:solidFill>
                          <a:latin typeface="Calibri"/>
                        </a:rPr>
                        <a:t>C&amp;K</a:t>
                      </a: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S2</a:t>
                      </a:r>
                    </a:p>
                  </a:txBody>
                  <a:tcPr marL="9525" marR="9525" marT="9525" marB="0" anchor="b"/>
                </a:tc>
                <a:tc>
                  <a:txBody>
                    <a:bodyPr/>
                    <a:lstStyle/>
                    <a:p>
                      <a:pPr algn="l" fontAlgn="b"/>
                      <a:r>
                        <a:rPr lang="en-GB" sz="1100" b="0" i="0" u="none" strike="noStrike" dirty="0">
                          <a:solidFill>
                            <a:srgbClr val="000000"/>
                          </a:solidFill>
                          <a:latin typeface="Calibri"/>
                        </a:rPr>
                        <a:t>B3F-1000</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l" fontAlgn="b"/>
                      <a:r>
                        <a:rPr lang="en-GB" sz="1100" b="0" i="0" u="none" strike="noStrike" dirty="0">
                          <a:solidFill>
                            <a:srgbClr val="000000"/>
                          </a:solidFill>
                          <a:latin typeface="Calibri"/>
                        </a:rPr>
                        <a:t>OMRON</a:t>
                      </a: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U1</a:t>
                      </a:r>
                    </a:p>
                  </a:txBody>
                  <a:tcPr marL="9525" marR="9525" marT="9525" marB="0" anchor="b"/>
                </a:tc>
                <a:tc gridSpan="2">
                  <a:txBody>
                    <a:bodyPr/>
                    <a:lstStyle/>
                    <a:p>
                      <a:pPr algn="l" fontAlgn="b"/>
                      <a:r>
                        <a:rPr lang="en-GB" sz="1100" b="0" i="0" u="none" strike="noStrike" dirty="0">
                          <a:solidFill>
                            <a:srgbClr val="000000"/>
                          </a:solidFill>
                          <a:latin typeface="Calibri"/>
                        </a:rPr>
                        <a:t>ATMEGA1284P-PU</a:t>
                      </a:r>
                    </a:p>
                  </a:txBody>
                  <a:tcPr marL="9525" marR="9525" marT="9525" marB="0" anchor="b"/>
                </a:tc>
                <a:tc hMerge="1">
                  <a:txBody>
                    <a:bodyPr/>
                    <a:lstStyle/>
                    <a:p>
                      <a:endParaRPr lang="en-GB"/>
                    </a:p>
                  </a:txBody>
                  <a:tcPr/>
                </a:tc>
                <a:tc>
                  <a:txBody>
                    <a:bodyPr/>
                    <a:lstStyle/>
                    <a:p>
                      <a:pPr algn="l" fontAlgn="b"/>
                      <a:r>
                        <a:rPr lang="en-GB" sz="1100" b="0" i="0" u="none" strike="noStrike" dirty="0">
                          <a:solidFill>
                            <a:srgbClr val="000000"/>
                          </a:solidFill>
                          <a:latin typeface="Calibri"/>
                        </a:rPr>
                        <a:t>Atmel</a:t>
                      </a: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U2</a:t>
                      </a:r>
                    </a:p>
                  </a:txBody>
                  <a:tcPr marL="9525" marR="9525" marT="9525" marB="0" anchor="b"/>
                </a:tc>
                <a:tc>
                  <a:txBody>
                    <a:bodyPr/>
                    <a:lstStyle/>
                    <a:p>
                      <a:pPr algn="l" fontAlgn="b"/>
                      <a:r>
                        <a:rPr lang="en-GB" sz="1100" b="0" i="0" u="none" strike="noStrike" dirty="0">
                          <a:solidFill>
                            <a:srgbClr val="000000"/>
                          </a:solidFill>
                          <a:latin typeface="Calibri"/>
                        </a:rPr>
                        <a:t>LM324N</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l" fontAlgn="b"/>
                      <a:r>
                        <a:rPr lang="en-GB" sz="1100" b="0" i="0" u="none" strike="noStrike" dirty="0">
                          <a:solidFill>
                            <a:srgbClr val="000000"/>
                          </a:solidFill>
                          <a:latin typeface="Calibri"/>
                        </a:rPr>
                        <a:t>Motorola</a:t>
                      </a: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U3</a:t>
                      </a:r>
                    </a:p>
                  </a:txBody>
                  <a:tcPr marL="9525" marR="9525" marT="9525" marB="0" anchor="b"/>
                </a:tc>
                <a:tc gridSpan="2">
                  <a:txBody>
                    <a:bodyPr/>
                    <a:lstStyle/>
                    <a:p>
                      <a:pPr algn="l" fontAlgn="b"/>
                      <a:r>
                        <a:rPr lang="en-GB" sz="1100" b="0" i="0" u="none" strike="noStrike" dirty="0">
                          <a:solidFill>
                            <a:srgbClr val="000000"/>
                          </a:solidFill>
                          <a:latin typeface="Calibri"/>
                        </a:rPr>
                        <a:t>M74HC4050B1R</a:t>
                      </a:r>
                    </a:p>
                  </a:txBody>
                  <a:tcPr marL="9525" marR="9525" marT="9525" marB="0" anchor="b"/>
                </a:tc>
                <a:tc hMerge="1">
                  <a:txBody>
                    <a:bodyPr/>
                    <a:lstStyle/>
                    <a:p>
                      <a:endParaRPr lang="en-GB"/>
                    </a:p>
                  </a:txBody>
                  <a:tcPr/>
                </a:tc>
                <a:tc>
                  <a:txBody>
                    <a:bodyPr/>
                    <a:lstStyle/>
                    <a:p>
                      <a:pPr algn="l" fontAlgn="b"/>
                      <a:r>
                        <a:rPr lang="en-GB" sz="1100" b="0" i="0" u="none" strike="noStrike" dirty="0">
                          <a:solidFill>
                            <a:srgbClr val="000000"/>
                          </a:solidFill>
                          <a:latin typeface="Calibri"/>
                        </a:rPr>
                        <a:t>ST Microelectronics</a:t>
                      </a: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U4</a:t>
                      </a:r>
                    </a:p>
                  </a:txBody>
                  <a:tcPr marL="9525" marR="9525" marT="9525" marB="0" anchor="b"/>
                </a:tc>
                <a:tc>
                  <a:txBody>
                    <a:bodyPr/>
                    <a:lstStyle/>
                    <a:p>
                      <a:pPr algn="l" fontAlgn="b"/>
                      <a:r>
                        <a:rPr lang="en-GB" sz="1100" b="0" i="0" u="none" strike="noStrike" dirty="0">
                          <a:solidFill>
                            <a:srgbClr val="000000"/>
                          </a:solidFill>
                          <a:latin typeface="Calibri"/>
                        </a:rPr>
                        <a:t>LF33CV</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l" fontAlgn="b"/>
                      <a:r>
                        <a:rPr lang="en-GB" sz="1100" b="0" i="0" u="none" strike="noStrike" dirty="0">
                          <a:solidFill>
                            <a:srgbClr val="000000"/>
                          </a:solidFill>
                          <a:latin typeface="Calibri"/>
                        </a:rPr>
                        <a:t>ST Microelectronics</a:t>
                      </a: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U5</a:t>
                      </a:r>
                    </a:p>
                  </a:txBody>
                  <a:tcPr marL="9525" marR="9525" marT="9525" marB="0" anchor="b"/>
                </a:tc>
                <a:tc>
                  <a:txBody>
                    <a:bodyPr/>
                    <a:lstStyle/>
                    <a:p>
                      <a:pPr algn="l" fontAlgn="b"/>
                      <a:r>
                        <a:rPr lang="en-GB" sz="1100" b="0" i="0" u="none" strike="noStrike" dirty="0">
                          <a:solidFill>
                            <a:srgbClr val="000000"/>
                          </a:solidFill>
                          <a:latin typeface="Calibri"/>
                        </a:rPr>
                        <a:t>B0505S</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l" fontAlgn="b"/>
                      <a:r>
                        <a:rPr lang="en-GB" sz="1100" b="0" i="0" u="none" strike="noStrike" dirty="0">
                          <a:solidFill>
                            <a:srgbClr val="000000"/>
                          </a:solidFill>
                          <a:latin typeface="Calibri"/>
                        </a:rPr>
                        <a:t>Mornsun</a:t>
                      </a: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Y1</a:t>
                      </a:r>
                    </a:p>
                  </a:txBody>
                  <a:tcPr marL="9525" marR="9525" marT="9525" marB="0" anchor="b"/>
                </a:tc>
                <a:tc>
                  <a:txBody>
                    <a:bodyPr/>
                    <a:lstStyle/>
                    <a:p>
                      <a:pPr algn="l" fontAlgn="b"/>
                      <a:r>
                        <a:rPr lang="en-GB" sz="1100" b="0" i="0" u="none" strike="noStrike" dirty="0">
                          <a:solidFill>
                            <a:srgbClr val="000000"/>
                          </a:solidFill>
                          <a:latin typeface="Calibri"/>
                        </a:rPr>
                        <a:t>ECS-110-S-1</a:t>
                      </a:r>
                    </a:p>
                  </a:txBody>
                  <a:tcPr marL="9525" marR="9525" marT="9525" marB="0" anchor="b"/>
                </a:tc>
                <a:tc>
                  <a:txBody>
                    <a:bodyPr/>
                    <a:lstStyle/>
                    <a:p>
                      <a:pPr algn="l" fontAlgn="b"/>
                      <a:r>
                        <a:rPr lang="en-GB" sz="1100" b="0" i="0" u="none" strike="noStrike" dirty="0">
                          <a:solidFill>
                            <a:srgbClr val="000000"/>
                          </a:solidFill>
                          <a:latin typeface="Calibri"/>
                        </a:rPr>
                        <a:t>16MHz</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bl>
          </a:graphicData>
        </a:graphic>
      </p:graphicFrame>
      <p:graphicFrame>
        <p:nvGraphicFramePr>
          <p:cNvPr id="6" name="Table 5"/>
          <p:cNvGraphicFramePr>
            <a:graphicFrameLocks noGrp="1"/>
          </p:cNvGraphicFramePr>
          <p:nvPr/>
        </p:nvGraphicFramePr>
        <p:xfrm>
          <a:off x="144016" y="1634133"/>
          <a:ext cx="8892480" cy="2521793"/>
        </p:xfrm>
        <a:graphic>
          <a:graphicData uri="http://schemas.openxmlformats.org/drawingml/2006/table">
            <a:tbl>
              <a:tblPr firstRow="1">
                <a:tableStyleId>{3C2FFA5D-87B4-456A-9821-1D502468CF0F}</a:tableStyleId>
              </a:tblPr>
              <a:tblGrid>
                <a:gridCol w="2088232"/>
                <a:gridCol w="1152128"/>
                <a:gridCol w="720080"/>
                <a:gridCol w="1259632"/>
                <a:gridCol w="72008"/>
                <a:gridCol w="936104"/>
                <a:gridCol w="1080120"/>
                <a:gridCol w="432048"/>
                <a:gridCol w="1152128"/>
              </a:tblGrid>
              <a:tr h="216022">
                <a:tc>
                  <a:txBody>
                    <a:bodyPr/>
                    <a:lstStyle/>
                    <a:p>
                      <a:pPr algn="ctr" fontAlgn="b"/>
                      <a:r>
                        <a:rPr lang="en-GB" sz="1050" b="1" u="none" strike="noStrike" dirty="0"/>
                        <a:t>RefDes</a:t>
                      </a:r>
                      <a:endParaRPr lang="en-GB" sz="1050" b="1" i="0" u="none" strike="noStrike" dirty="0">
                        <a:solidFill>
                          <a:srgbClr val="000000"/>
                        </a:solidFill>
                        <a:latin typeface="Calibri"/>
                      </a:endParaRPr>
                    </a:p>
                  </a:txBody>
                  <a:tcPr marL="6032" marR="6032" marT="6032" marB="0" anchor="b"/>
                </a:tc>
                <a:tc>
                  <a:txBody>
                    <a:bodyPr/>
                    <a:lstStyle/>
                    <a:p>
                      <a:pPr algn="ctr" fontAlgn="b"/>
                      <a:r>
                        <a:rPr lang="en-GB" sz="1050" b="1" u="none" strike="noStrike" dirty="0"/>
                        <a:t>Name</a:t>
                      </a:r>
                      <a:endParaRPr lang="en-GB" sz="1050" b="1" i="0" u="none" strike="noStrike" dirty="0">
                        <a:solidFill>
                          <a:srgbClr val="000000"/>
                        </a:solidFill>
                        <a:latin typeface="Calibri"/>
                      </a:endParaRPr>
                    </a:p>
                  </a:txBody>
                  <a:tcPr marL="6032" marR="6032" marT="6032" marB="0" anchor="b"/>
                </a:tc>
                <a:tc>
                  <a:txBody>
                    <a:bodyPr/>
                    <a:lstStyle/>
                    <a:p>
                      <a:pPr algn="ctr" fontAlgn="b"/>
                      <a:r>
                        <a:rPr lang="en-GB" sz="1050" b="1" u="none" strike="noStrike" dirty="0"/>
                        <a:t>Value</a:t>
                      </a:r>
                      <a:endParaRPr lang="en-GB" sz="1050" b="1" i="0" u="none" strike="noStrike" dirty="0">
                        <a:solidFill>
                          <a:srgbClr val="000000"/>
                        </a:solidFill>
                        <a:latin typeface="Calibri"/>
                      </a:endParaRPr>
                    </a:p>
                  </a:txBody>
                  <a:tcPr marL="6032" marR="6032" marT="6032" marB="0" anchor="b"/>
                </a:tc>
                <a:tc>
                  <a:txBody>
                    <a:bodyPr/>
                    <a:lstStyle/>
                    <a:p>
                      <a:pPr algn="ctr" fontAlgn="b"/>
                      <a:r>
                        <a:rPr lang="en-GB" sz="1050" b="1" u="none" strike="noStrike" dirty="0"/>
                        <a:t>Manufacturer</a:t>
                      </a:r>
                      <a:endParaRPr lang="en-GB" sz="1050" b="1" i="0" u="none" strike="noStrike" dirty="0">
                        <a:solidFill>
                          <a:srgbClr val="000000"/>
                        </a:solidFill>
                        <a:latin typeface="Calibri"/>
                      </a:endParaRPr>
                    </a:p>
                  </a:txBody>
                  <a:tcPr marL="6032" marR="6032" marT="6032" marB="0" anchor="b"/>
                </a:tc>
                <a:tc>
                  <a:txBody>
                    <a:bodyPr/>
                    <a:lstStyle/>
                    <a:p>
                      <a:pPr algn="ctr" fontAlgn="b"/>
                      <a:endParaRPr lang="en-GB" sz="1050" b="1" i="0" u="none" strike="noStrike" dirty="0">
                        <a:solidFill>
                          <a:srgbClr val="000000"/>
                        </a:solidFill>
                        <a:latin typeface="Calibri"/>
                      </a:endParaRPr>
                    </a:p>
                  </a:txBody>
                  <a:tcPr marL="6032" marR="6032" marT="6032" marB="0" anchor="b"/>
                </a:tc>
                <a:tc>
                  <a:txBody>
                    <a:bodyPr/>
                    <a:lstStyle/>
                    <a:p>
                      <a:pPr algn="ctr" fontAlgn="b"/>
                      <a:r>
                        <a:rPr lang="en-GB" sz="1050" b="1" u="none" strike="noStrike" dirty="0"/>
                        <a:t>RefDes</a:t>
                      </a:r>
                      <a:endParaRPr lang="en-GB" sz="1050" b="1" i="0" u="none" strike="noStrike" dirty="0">
                        <a:solidFill>
                          <a:srgbClr val="000000"/>
                        </a:solidFill>
                        <a:latin typeface="Calibri"/>
                      </a:endParaRPr>
                    </a:p>
                  </a:txBody>
                  <a:tcPr marL="6032" marR="6032" marT="6032" marB="0" anchor="b"/>
                </a:tc>
                <a:tc>
                  <a:txBody>
                    <a:bodyPr/>
                    <a:lstStyle/>
                    <a:p>
                      <a:pPr algn="ctr" fontAlgn="b"/>
                      <a:r>
                        <a:rPr lang="en-GB" sz="1050" b="1" u="none" strike="noStrike" dirty="0"/>
                        <a:t>Name</a:t>
                      </a:r>
                      <a:endParaRPr lang="en-GB" sz="1050" b="1" i="0" u="none" strike="noStrike" dirty="0">
                        <a:solidFill>
                          <a:srgbClr val="000000"/>
                        </a:solidFill>
                        <a:latin typeface="Calibri"/>
                      </a:endParaRPr>
                    </a:p>
                  </a:txBody>
                  <a:tcPr marL="6032" marR="6032" marT="6032" marB="0" anchor="b"/>
                </a:tc>
                <a:tc>
                  <a:txBody>
                    <a:bodyPr/>
                    <a:lstStyle/>
                    <a:p>
                      <a:pPr algn="ctr" fontAlgn="b"/>
                      <a:r>
                        <a:rPr lang="en-GB" sz="1050" b="1" u="none" strike="noStrike" dirty="0"/>
                        <a:t>Value</a:t>
                      </a:r>
                      <a:endParaRPr lang="en-GB" sz="1050" b="1" i="0" u="none" strike="noStrike" dirty="0">
                        <a:solidFill>
                          <a:srgbClr val="000000"/>
                        </a:solidFill>
                        <a:latin typeface="Calibri"/>
                      </a:endParaRPr>
                    </a:p>
                  </a:txBody>
                  <a:tcPr marL="6032" marR="6032" marT="6032" marB="0" anchor="b"/>
                </a:tc>
                <a:tc>
                  <a:txBody>
                    <a:bodyPr/>
                    <a:lstStyle/>
                    <a:p>
                      <a:pPr algn="ctr" fontAlgn="b"/>
                      <a:r>
                        <a:rPr lang="en-GB" sz="1050" b="1" u="none" strike="noStrike" dirty="0"/>
                        <a:t>Manufacturer</a:t>
                      </a:r>
                      <a:endParaRPr lang="en-GB" sz="1050" b="1" i="0" u="none" strike="noStrike" dirty="0">
                        <a:solidFill>
                          <a:srgbClr val="000000"/>
                        </a:solidFill>
                        <a:latin typeface="Calibri"/>
                      </a:endParaRPr>
                    </a:p>
                  </a:txBody>
                  <a:tcPr marL="6032" marR="6032" marT="6032" marB="0" anchor="b"/>
                </a:tc>
              </a:tr>
              <a:tr h="144018">
                <a:tc>
                  <a:txBody>
                    <a:bodyPr/>
                    <a:lstStyle/>
                    <a:p>
                      <a:pPr algn="l" fontAlgn="b"/>
                      <a:r>
                        <a:rPr lang="en-GB" sz="900" u="none" strike="noStrike" dirty="0"/>
                        <a:t>C1, C2</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CAP</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22pF</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R4, R8, R9, R10</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RES</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2.2K</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r>
              <a:tr h="144016">
                <a:tc>
                  <a:txBody>
                    <a:bodyPr/>
                    <a:lstStyle/>
                    <a:p>
                      <a:pPr algn="l" fontAlgn="b"/>
                      <a:r>
                        <a:rPr lang="en-GB" sz="900" u="none" strike="noStrike" dirty="0"/>
                        <a:t>C3, C4, C10, C12</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CAP</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100nF</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R5, R15, R16, R24</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RES</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100</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r>
              <a:tr h="144795">
                <a:tc>
                  <a:txBody>
                    <a:bodyPr/>
                    <a:lstStyle/>
                    <a:p>
                      <a:pPr algn="l" fontAlgn="b"/>
                      <a:r>
                        <a:rPr lang="en-GB" sz="900" u="none" strike="noStrike" dirty="0"/>
                        <a:t>C5, C6, C8, C9</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CAP</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10nF</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R6, R17, R18</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RES</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2K</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r>
              <a:tr h="144795">
                <a:tc>
                  <a:txBody>
                    <a:bodyPr/>
                    <a:lstStyle/>
                    <a:p>
                      <a:pPr algn="l" fontAlgn="b"/>
                      <a:r>
                        <a:rPr lang="en-GB" sz="900" u="none" strike="noStrike" dirty="0"/>
                        <a:t>C7, C11</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CAP100RP</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10uF</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R19</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RES</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10</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r>
              <a:tr h="144795">
                <a:tc>
                  <a:txBody>
                    <a:bodyPr/>
                    <a:lstStyle/>
                    <a:p>
                      <a:pPr algn="l" fontAlgn="b"/>
                      <a:r>
                        <a:rPr lang="en-GB" sz="900" u="none" strike="noStrike" dirty="0"/>
                        <a:t>D1, D2, D4, D5, D6, D7</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DIODE</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R20, R21</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RES</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100K</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r>
              <a:tr h="141679">
                <a:tc>
                  <a:txBody>
                    <a:bodyPr/>
                    <a:lstStyle/>
                    <a:p>
                      <a:pPr algn="l" fontAlgn="b"/>
                      <a:r>
                        <a:rPr lang="en-GB" sz="900" u="none" strike="noStrike" dirty="0"/>
                        <a:t>D3</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LED-5R_Green</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5mm Round</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Kingbright</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R22</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RES</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20K</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r>
              <a:tr h="144795">
                <a:tc>
                  <a:txBody>
                    <a:bodyPr/>
                    <a:lstStyle/>
                    <a:p>
                      <a:pPr algn="l" fontAlgn="b"/>
                      <a:r>
                        <a:rPr lang="en-GB" sz="900" u="none" strike="noStrike" dirty="0"/>
                        <a:t>J1</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1761782001</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Weidmüller</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R23</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RES</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220K</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r>
              <a:tr h="143237">
                <a:tc>
                  <a:txBody>
                    <a:bodyPr/>
                    <a:lstStyle/>
                    <a:p>
                      <a:pPr algn="l" fontAlgn="b"/>
                      <a:r>
                        <a:rPr lang="en-GB" sz="900" u="none" strike="noStrike" dirty="0"/>
                        <a:t>J2</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644456-3</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Panels</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TE Connectivity</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S1</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OS102011MS2QN1</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C&amp;K</a:t>
                      </a:r>
                      <a:endParaRPr lang="en-GB" sz="900" b="0" i="0" u="none" strike="noStrike" dirty="0">
                        <a:solidFill>
                          <a:srgbClr val="000000"/>
                        </a:solidFill>
                        <a:latin typeface="Calibri"/>
                      </a:endParaRPr>
                    </a:p>
                  </a:txBody>
                  <a:tcPr marL="6032" marR="6032" marT="6032" marB="0" anchor="b"/>
                </a:tc>
              </a:tr>
              <a:tr h="144795">
                <a:tc>
                  <a:txBody>
                    <a:bodyPr/>
                    <a:lstStyle/>
                    <a:p>
                      <a:pPr algn="l" fontAlgn="b"/>
                      <a:r>
                        <a:rPr lang="en-GB" sz="900" u="none" strike="noStrike" dirty="0"/>
                        <a:t>J3</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RCJ-2121</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CUI</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S2</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B3F-1000</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OMRON</a:t>
                      </a:r>
                      <a:endParaRPr lang="en-GB" sz="900" b="0" i="0" u="none" strike="noStrike" dirty="0">
                        <a:solidFill>
                          <a:srgbClr val="000000"/>
                        </a:solidFill>
                        <a:latin typeface="Calibri"/>
                      </a:endParaRPr>
                    </a:p>
                  </a:txBody>
                  <a:tcPr marL="6032" marR="6032" marT="6032" marB="0" anchor="b"/>
                </a:tc>
              </a:tr>
              <a:tr h="143237">
                <a:tc>
                  <a:txBody>
                    <a:bodyPr/>
                    <a:lstStyle/>
                    <a:p>
                      <a:pPr algn="l" fontAlgn="b"/>
                      <a:r>
                        <a:rPr lang="en-GB" sz="900" u="none" strike="noStrike" dirty="0"/>
                        <a:t>J4</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644456-3</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IR</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TE Connectivity</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U1</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ATMEGA1284P-PU</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Atmel</a:t>
                      </a:r>
                      <a:endParaRPr lang="en-GB" sz="900" b="0" i="0" u="none" strike="noStrike" dirty="0">
                        <a:solidFill>
                          <a:srgbClr val="000000"/>
                        </a:solidFill>
                        <a:latin typeface="Calibri"/>
                      </a:endParaRPr>
                    </a:p>
                  </a:txBody>
                  <a:tcPr marL="6032" marR="6032" marT="6032" marB="0" anchor="b"/>
                </a:tc>
              </a:tr>
              <a:tr h="144016">
                <a:tc>
                  <a:txBody>
                    <a:bodyPr/>
                    <a:lstStyle/>
                    <a:p>
                      <a:pPr algn="l" fontAlgn="b"/>
                      <a:r>
                        <a:rPr lang="en-GB" sz="900" u="none" strike="noStrike" dirty="0"/>
                        <a:t>J5</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DM1AA-SF-PEJ_3D2</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Hirose</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U2</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LM324N</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Motorola</a:t>
                      </a:r>
                      <a:endParaRPr lang="en-GB" sz="900" b="0" i="0" u="none" strike="noStrike" dirty="0">
                        <a:solidFill>
                          <a:srgbClr val="000000"/>
                        </a:solidFill>
                        <a:latin typeface="Calibri"/>
                      </a:endParaRPr>
                    </a:p>
                  </a:txBody>
                  <a:tcPr marL="6032" marR="6032" marT="6032" marB="0" anchor="b"/>
                </a:tc>
              </a:tr>
              <a:tr h="144016">
                <a:tc>
                  <a:txBody>
                    <a:bodyPr/>
                    <a:lstStyle/>
                    <a:p>
                      <a:pPr algn="l" fontAlgn="b"/>
                      <a:r>
                        <a:rPr lang="en-GB" sz="900" u="none" strike="noStrike" dirty="0"/>
                        <a:t>J6</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OSTOP020000</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Power</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On Shore Technology</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U3</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M74HC4050B1R</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ST Microelectronics</a:t>
                      </a:r>
                      <a:endParaRPr lang="en-GB" sz="900" b="0" i="0" u="none" strike="noStrike" dirty="0">
                        <a:solidFill>
                          <a:srgbClr val="000000"/>
                        </a:solidFill>
                        <a:latin typeface="Calibri"/>
                      </a:endParaRPr>
                    </a:p>
                  </a:txBody>
                  <a:tcPr marL="6032" marR="6032" marT="6032" marB="0" anchor="b"/>
                </a:tc>
              </a:tr>
              <a:tr h="144016">
                <a:tc>
                  <a:txBody>
                    <a:bodyPr/>
                    <a:lstStyle/>
                    <a:p>
                      <a:pPr algn="l" fontAlgn="b"/>
                      <a:r>
                        <a:rPr lang="en-GB" sz="900" u="none" strike="noStrike" dirty="0"/>
                        <a:t>J7</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644456-6</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Prog.</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TE Connectivity</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U4</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LF33CV</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ST Microelectronics</a:t>
                      </a:r>
                      <a:endParaRPr lang="en-GB" sz="900" b="0" i="0" u="none" strike="noStrike" dirty="0">
                        <a:solidFill>
                          <a:srgbClr val="000000"/>
                        </a:solidFill>
                        <a:latin typeface="Calibri"/>
                      </a:endParaRPr>
                    </a:p>
                  </a:txBody>
                  <a:tcPr marL="6032" marR="6032" marT="6032" marB="0" anchor="b"/>
                </a:tc>
              </a:tr>
              <a:tr h="144795">
                <a:tc>
                  <a:txBody>
                    <a:bodyPr/>
                    <a:lstStyle/>
                    <a:p>
                      <a:pPr algn="l" fontAlgn="b"/>
                      <a:r>
                        <a:rPr lang="en-GB" sz="900" u="none" strike="noStrike" dirty="0"/>
                        <a:t>J8</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644456-4</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I2C</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TE Connectivity</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U5</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B0505S</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Mornsun</a:t>
                      </a:r>
                      <a:endParaRPr lang="en-GB" sz="900" b="0" i="0" u="none" strike="noStrike" dirty="0">
                        <a:solidFill>
                          <a:srgbClr val="000000"/>
                        </a:solidFill>
                        <a:latin typeface="Calibri"/>
                      </a:endParaRPr>
                    </a:p>
                  </a:txBody>
                  <a:tcPr marL="6032" marR="6032" marT="6032" marB="0" anchor="b"/>
                </a:tc>
              </a:tr>
              <a:tr h="143237">
                <a:tc>
                  <a:txBody>
                    <a:bodyPr/>
                    <a:lstStyle/>
                    <a:p>
                      <a:pPr algn="l" fontAlgn="b"/>
                      <a:r>
                        <a:rPr lang="en-GB" sz="900" u="none" strike="noStrike" dirty="0"/>
                        <a:t>MK1</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AOM-6545P-R</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Pui Audio</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Y1</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ECS-110-S-1</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16MHz</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r>
              <a:tr h="144016">
                <a:tc>
                  <a:txBody>
                    <a:bodyPr/>
                    <a:lstStyle/>
                    <a:p>
                      <a:pPr algn="l" fontAlgn="b"/>
                      <a:r>
                        <a:rPr lang="pt-BR" sz="900" u="none" strike="noStrike"/>
                        <a:t>R1, R2, R3, R7, R11, R12, R13, R14, R25</a:t>
                      </a:r>
                      <a:endParaRPr lang="pt-BR" sz="900" b="0" i="0" u="none" strike="noStrike">
                        <a:solidFill>
                          <a:srgbClr val="000000"/>
                        </a:solidFill>
                        <a:latin typeface="Calibri"/>
                      </a:endParaRPr>
                    </a:p>
                  </a:txBody>
                  <a:tcPr marL="6032" marR="6032" marT="6032" marB="0" anchor="b"/>
                </a:tc>
                <a:tc>
                  <a:txBody>
                    <a:bodyPr/>
                    <a:lstStyle/>
                    <a:p>
                      <a:pPr algn="l" fontAlgn="b"/>
                      <a:r>
                        <a:rPr lang="en-GB" sz="900" u="none" strike="noStrike" dirty="0"/>
                        <a:t>RES</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1K</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r>
            </a:tbl>
          </a:graphicData>
        </a:graphic>
      </p:graphicFrame>
    </p:spTree>
  </p:cSld>
  <p:clrMapOvr>
    <a:masterClrMapping/>
  </p:clrMapOvr>
  <p:transition advTm="10000"/>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PCB Design</a:t>
            </a:r>
            <a:endParaRPr lang="en-GB" dirty="0"/>
          </a:p>
        </p:txBody>
      </p:sp>
      <p:sp>
        <p:nvSpPr>
          <p:cNvPr id="17" name="Text Placeholder 16"/>
          <p:cNvSpPr>
            <a:spLocks noGrp="1"/>
          </p:cNvSpPr>
          <p:nvPr>
            <p:ph type="body" idx="1"/>
          </p:nvPr>
        </p:nvSpPr>
        <p:spPr>
          <a:xfrm>
            <a:off x="685808" y="1347614"/>
            <a:ext cx="3809993" cy="285826"/>
          </a:xfrm>
        </p:spPr>
        <p:txBody>
          <a:bodyPr>
            <a:normAutofit fontScale="62500" lnSpcReduction="20000"/>
          </a:bodyPr>
          <a:lstStyle/>
          <a:p>
            <a:r>
              <a:rPr lang="en-GB" dirty="0" smtClean="0"/>
              <a:t>Top</a:t>
            </a:r>
            <a:endParaRPr lang="en-GB" dirty="0"/>
          </a:p>
        </p:txBody>
      </p:sp>
      <p:pic>
        <p:nvPicPr>
          <p:cNvPr id="155651" name="Picture 3" descr="E:\Flowchart\PCBTop.png"/>
          <p:cNvPicPr>
            <a:picLocks noGrp="1" noChangeAspect="1" noChangeArrowheads="1"/>
          </p:cNvPicPr>
          <p:nvPr>
            <p:ph sz="half" idx="2"/>
          </p:nvPr>
        </p:nvPicPr>
        <p:blipFill>
          <a:blip r:embed="rId2" cstate="print"/>
          <a:stretch>
            <a:fillRect/>
          </a:stretch>
        </p:blipFill>
        <p:spPr bwMode="auto">
          <a:xfrm>
            <a:off x="920327" y="1658469"/>
            <a:ext cx="3240359" cy="3147777"/>
          </a:xfrm>
          <a:prstGeom prst="rect">
            <a:avLst/>
          </a:prstGeom>
          <a:noFill/>
        </p:spPr>
      </p:pic>
      <p:sp>
        <p:nvSpPr>
          <p:cNvPr id="18" name="Text Placeholder 17"/>
          <p:cNvSpPr>
            <a:spLocks noGrp="1"/>
          </p:cNvSpPr>
          <p:nvPr>
            <p:ph type="body" sz="quarter" idx="3"/>
          </p:nvPr>
        </p:nvSpPr>
        <p:spPr>
          <a:xfrm>
            <a:off x="4800600" y="1347614"/>
            <a:ext cx="3829050" cy="285826"/>
          </a:xfrm>
        </p:spPr>
        <p:txBody>
          <a:bodyPr>
            <a:normAutofit fontScale="62500" lnSpcReduction="20000"/>
          </a:bodyPr>
          <a:lstStyle/>
          <a:p>
            <a:r>
              <a:rPr lang="en-GB" dirty="0" smtClean="0"/>
              <a:t>Bottom</a:t>
            </a:r>
            <a:endParaRPr lang="en-GB" dirty="0"/>
          </a:p>
        </p:txBody>
      </p:sp>
      <p:pic>
        <p:nvPicPr>
          <p:cNvPr id="155652" name="Picture 4" descr="E:\Flowchart\PCBBottom.png"/>
          <p:cNvPicPr>
            <a:picLocks noGrp="1" noChangeAspect="1" noChangeArrowheads="1"/>
          </p:cNvPicPr>
          <p:nvPr>
            <p:ph sz="quarter" idx="4"/>
          </p:nvPr>
        </p:nvPicPr>
        <p:blipFill>
          <a:blip r:embed="rId3" cstate="print"/>
          <a:stretch>
            <a:fillRect/>
          </a:stretch>
        </p:blipFill>
        <p:spPr bwMode="auto">
          <a:xfrm>
            <a:off x="5071845" y="1658470"/>
            <a:ext cx="3172563" cy="3147778"/>
          </a:xfrm>
          <a:prstGeom prst="rect">
            <a:avLst/>
          </a:prstGeom>
          <a:noFill/>
        </p:spPr>
      </p:pic>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ransition advTm="10000"/>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PCB Design</a:t>
            </a:r>
            <a:endParaRPr lang="en-GB" dirty="0"/>
          </a:p>
        </p:txBody>
      </p:sp>
      <p:sp>
        <p:nvSpPr>
          <p:cNvPr id="17" name="Text Placeholder 16"/>
          <p:cNvSpPr>
            <a:spLocks noGrp="1"/>
          </p:cNvSpPr>
          <p:nvPr>
            <p:ph type="body" idx="1"/>
          </p:nvPr>
        </p:nvSpPr>
        <p:spPr>
          <a:xfrm>
            <a:off x="685808" y="1347614"/>
            <a:ext cx="3809993" cy="285826"/>
          </a:xfrm>
        </p:spPr>
        <p:txBody>
          <a:bodyPr>
            <a:normAutofit fontScale="62500" lnSpcReduction="20000"/>
          </a:bodyPr>
          <a:lstStyle/>
          <a:p>
            <a:r>
              <a:rPr lang="en-GB" dirty="0" smtClean="0"/>
              <a:t>Top</a:t>
            </a:r>
            <a:endParaRPr lang="en-GB" dirty="0"/>
          </a:p>
        </p:txBody>
      </p:sp>
      <p:sp>
        <p:nvSpPr>
          <p:cNvPr id="18" name="Text Placeholder 17"/>
          <p:cNvSpPr>
            <a:spLocks noGrp="1"/>
          </p:cNvSpPr>
          <p:nvPr>
            <p:ph type="body" sz="quarter" idx="3"/>
          </p:nvPr>
        </p:nvSpPr>
        <p:spPr>
          <a:xfrm>
            <a:off x="4800600" y="1347614"/>
            <a:ext cx="3829050" cy="285826"/>
          </a:xfrm>
        </p:spPr>
        <p:txBody>
          <a:bodyPr>
            <a:normAutofit fontScale="62500" lnSpcReduction="20000"/>
          </a:bodyPr>
          <a:lstStyle/>
          <a:p>
            <a:r>
              <a:rPr lang="en-GB" dirty="0" smtClean="0"/>
              <a:t>Bottom</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11" name="Content Placeholder 8" descr="20180325_221853.jpg"/>
          <p:cNvPicPr>
            <a:picLocks noGrp="1" noChangeAspect="1"/>
          </p:cNvPicPr>
          <p:nvPr>
            <p:ph sz="quarter" idx="4"/>
          </p:nvPr>
        </p:nvPicPr>
        <p:blipFill>
          <a:blip r:embed="rId2" cstate="print"/>
          <a:srcRect l="20519" t="8266" r="30668" b="4957"/>
          <a:stretch>
            <a:fillRect/>
          </a:stretch>
        </p:blipFill>
        <p:spPr>
          <a:xfrm>
            <a:off x="4716016" y="1593441"/>
            <a:ext cx="3312368" cy="3312306"/>
          </a:xfrm>
        </p:spPr>
      </p:pic>
      <p:pic>
        <p:nvPicPr>
          <p:cNvPr id="13" name="Content Placeholder 12" descr="20180325_221904.jpg"/>
          <p:cNvPicPr>
            <a:picLocks noGrp="1" noChangeAspect="1"/>
          </p:cNvPicPr>
          <p:nvPr>
            <p:ph sz="half" idx="2"/>
          </p:nvPr>
        </p:nvPicPr>
        <p:blipFill>
          <a:blip r:embed="rId3" cstate="print"/>
          <a:srcRect l="16904" t="5052" r="28860"/>
          <a:stretch>
            <a:fillRect/>
          </a:stretch>
        </p:blipFill>
        <p:spPr>
          <a:xfrm rot="5400000">
            <a:off x="731026" y="1642342"/>
            <a:ext cx="3217450" cy="3168352"/>
          </a:xfrm>
        </p:spPr>
      </p:pic>
    </p:spTree>
  </p:cSld>
  <p:clrMapOvr>
    <a:masterClrMapping/>
  </p:clrMapOvr>
  <p:transition advTm="10000"/>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PCB Design</a:t>
            </a:r>
            <a:endParaRPr lang="en-GB" dirty="0"/>
          </a:p>
        </p:txBody>
      </p:sp>
      <p:sp>
        <p:nvSpPr>
          <p:cNvPr id="12" name="Content Placeholder 11"/>
          <p:cNvSpPr>
            <a:spLocks noGrp="1"/>
          </p:cNvSpPr>
          <p:nvPr>
            <p:ph idx="1"/>
          </p:nvPr>
        </p:nvSpPr>
        <p:spPr/>
        <p:txBody>
          <a:bodyPr>
            <a:normAutofit fontScale="92500" lnSpcReduction="20000"/>
          </a:bodyPr>
          <a:lstStyle/>
          <a:p>
            <a:r>
              <a:rPr lang="en-GB" dirty="0" smtClean="0"/>
              <a:t>I designed my board to be double sided due to the sheer complexity of it because otherwise copious amounts of jumper wires would be needed</a:t>
            </a:r>
          </a:p>
          <a:p>
            <a:r>
              <a:rPr lang="en-GB" dirty="0" smtClean="0"/>
              <a:t>Due to my PCB being double sided, very complex and requiring small tolerances because of components such as the SD card socket, I was unable to use the PCB engraver to produce my PCB and had to result in getting the PCB etched to allow the fine detail required to produce my circuit</a:t>
            </a:r>
          </a:p>
          <a:p>
            <a:r>
              <a:rPr lang="en-GB" dirty="0" smtClean="0"/>
              <a:t>I added an I</a:t>
            </a:r>
            <a:r>
              <a:rPr lang="en-GB" baseline="30000" dirty="0" smtClean="0"/>
              <a:t>2</a:t>
            </a:r>
            <a:r>
              <a:rPr lang="en-GB" dirty="0" smtClean="0"/>
              <a:t>C connector to allow for future expansion through the versatile expandability it allows and it bus style architecture</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ransition advTm="10000"/>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PCB Design – 3D Renders</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156676" name="Picture 4" descr="E:\Flowchart\ScreenShot_20180303102440 _ 3D PCB Side.png"/>
          <p:cNvPicPr>
            <a:picLocks noChangeAspect="1" noChangeArrowheads="1"/>
          </p:cNvPicPr>
          <p:nvPr/>
        </p:nvPicPr>
        <p:blipFill>
          <a:blip r:embed="rId2" cstate="print"/>
          <a:srcRect b="18801"/>
          <a:stretch>
            <a:fillRect/>
          </a:stretch>
        </p:blipFill>
        <p:spPr bwMode="auto">
          <a:xfrm>
            <a:off x="35496" y="2355726"/>
            <a:ext cx="4434699" cy="2448272"/>
          </a:xfrm>
          <a:prstGeom prst="rect">
            <a:avLst/>
          </a:prstGeom>
          <a:noFill/>
        </p:spPr>
      </p:pic>
      <p:pic>
        <p:nvPicPr>
          <p:cNvPr id="156677" name="Picture 5" descr="E:\Flowchart\ScreenShot_20180303102508 _ 3D PCB Side 2.png"/>
          <p:cNvPicPr>
            <a:picLocks noChangeAspect="1" noChangeArrowheads="1"/>
          </p:cNvPicPr>
          <p:nvPr/>
        </p:nvPicPr>
        <p:blipFill>
          <a:blip r:embed="rId3" cstate="print"/>
          <a:srcRect r="17119"/>
          <a:stretch>
            <a:fillRect/>
          </a:stretch>
        </p:blipFill>
        <p:spPr bwMode="auto">
          <a:xfrm>
            <a:off x="5508104" y="2130919"/>
            <a:ext cx="3672408" cy="3012582"/>
          </a:xfrm>
          <a:prstGeom prst="rect">
            <a:avLst/>
          </a:prstGeom>
          <a:noFill/>
        </p:spPr>
      </p:pic>
      <p:pic>
        <p:nvPicPr>
          <p:cNvPr id="156675" name="Picture 3" descr="E:\Flowchart\ScreenShot_20180303102408 _ 3D PCB Front.png"/>
          <p:cNvPicPr>
            <a:picLocks noChangeAspect="1" noChangeArrowheads="1"/>
          </p:cNvPicPr>
          <p:nvPr/>
        </p:nvPicPr>
        <p:blipFill>
          <a:blip r:embed="rId4" cstate="print"/>
          <a:srcRect l="19085" r="20695" b="4921"/>
          <a:stretch>
            <a:fillRect/>
          </a:stretch>
        </p:blipFill>
        <p:spPr bwMode="auto">
          <a:xfrm>
            <a:off x="3779912" y="2082663"/>
            <a:ext cx="2736304" cy="2937359"/>
          </a:xfrm>
          <a:prstGeom prst="rect">
            <a:avLst/>
          </a:prstGeom>
          <a:noFill/>
        </p:spPr>
      </p:pic>
      <p:pic>
        <p:nvPicPr>
          <p:cNvPr id="156674" name="Picture 2" descr="E:\Flowchart\ScreenShot_20180303102331 _ 3D PCB Back.png"/>
          <p:cNvPicPr>
            <a:picLocks noChangeAspect="1" noChangeArrowheads="1"/>
          </p:cNvPicPr>
          <p:nvPr/>
        </p:nvPicPr>
        <p:blipFill>
          <a:blip r:embed="rId5" cstate="print"/>
          <a:srcRect l="16222" r="22945" b="6667"/>
          <a:stretch>
            <a:fillRect/>
          </a:stretch>
        </p:blipFill>
        <p:spPr bwMode="auto">
          <a:xfrm>
            <a:off x="202794" y="543102"/>
            <a:ext cx="2496998" cy="2604712"/>
          </a:xfrm>
          <a:prstGeom prst="rect">
            <a:avLst/>
          </a:prstGeom>
          <a:noFill/>
        </p:spPr>
      </p:pic>
    </p:spTree>
  </p:cSld>
  <p:clrMapOvr>
    <a:masterClrMapping/>
  </p:clrMapOvr>
  <p:transition advTm="10000"/>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PLAN</a:t>
            </a:r>
            <a:endParaRPr lang="en-GB" dirty="0"/>
          </a:p>
        </p:txBody>
      </p:sp>
      <p:sp>
        <p:nvSpPr>
          <p:cNvPr id="3" name="Text Placeholder 2"/>
          <p:cNvSpPr>
            <a:spLocks noGrp="1"/>
          </p:cNvSpPr>
          <p:nvPr>
            <p:ph type="body" idx="1"/>
          </p:nvPr>
        </p:nvSpPr>
        <p:spPr/>
        <p:txBody>
          <a:bodyPr/>
          <a:lstStyle/>
          <a:p>
            <a:r>
              <a:rPr lang="en-GB" dirty="0" smtClean="0"/>
              <a:t>Software Design</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ransition advTm="10000"/>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290" y="1313947"/>
            <a:ext cx="2641526" cy="969771"/>
          </a:xfrm>
        </p:spPr>
        <p:txBody>
          <a:bodyPr>
            <a:normAutofit fontScale="90000"/>
          </a:bodyPr>
          <a:lstStyle/>
          <a:p>
            <a:pPr algn="l"/>
            <a:r>
              <a:rPr lang="en-GB" dirty="0" smtClean="0"/>
              <a:t>Initial</a:t>
            </a:r>
            <a:br>
              <a:rPr lang="en-GB" dirty="0" smtClean="0"/>
            </a:br>
            <a:r>
              <a:rPr lang="en-GB" dirty="0" smtClean="0"/>
              <a:t>Program</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157698" name="Picture 2" descr="E:\Flowchart\ScreenShot_20180302112759 _ Program Start.png"/>
          <p:cNvPicPr>
            <a:picLocks noChangeAspect="1" noChangeArrowheads="1"/>
          </p:cNvPicPr>
          <p:nvPr/>
        </p:nvPicPr>
        <p:blipFill>
          <a:blip r:embed="rId2" cstate="print"/>
          <a:srcRect/>
          <a:stretch>
            <a:fillRect/>
          </a:stretch>
        </p:blipFill>
        <p:spPr bwMode="auto">
          <a:xfrm>
            <a:off x="3529939" y="0"/>
            <a:ext cx="5614061" cy="5143500"/>
          </a:xfrm>
          <a:prstGeom prst="rect">
            <a:avLst/>
          </a:prstGeom>
          <a:noFill/>
        </p:spPr>
      </p:pic>
    </p:spTree>
  </p:cSld>
  <p:clrMapOvr>
    <a:masterClrMapping/>
  </p:clrMapOvr>
  <p:transition advTm="10000"/>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290" y="1313947"/>
            <a:ext cx="2641526" cy="969771"/>
          </a:xfrm>
        </p:spPr>
        <p:txBody>
          <a:bodyPr>
            <a:normAutofit fontScale="90000"/>
          </a:bodyPr>
          <a:lstStyle/>
          <a:p>
            <a:pPr algn="l"/>
            <a:r>
              <a:rPr lang="en-GB" dirty="0" smtClean="0"/>
              <a:t>Main</a:t>
            </a:r>
            <a:br>
              <a:rPr lang="en-GB" dirty="0" smtClean="0"/>
            </a:br>
            <a:r>
              <a:rPr lang="en-GB" dirty="0" smtClean="0"/>
              <a:t>Program</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158722" name="Picture 2" descr="E:\Flowchart\ScreenShot_20180302112841 _ Main Process.png"/>
          <p:cNvPicPr>
            <a:picLocks noChangeAspect="1" noChangeArrowheads="1"/>
          </p:cNvPicPr>
          <p:nvPr/>
        </p:nvPicPr>
        <p:blipFill>
          <a:blip r:embed="rId2" cstate="print"/>
          <a:srcRect/>
          <a:stretch>
            <a:fillRect/>
          </a:stretch>
        </p:blipFill>
        <p:spPr bwMode="auto">
          <a:xfrm>
            <a:off x="3636442" y="0"/>
            <a:ext cx="5507558" cy="5143500"/>
          </a:xfrm>
          <a:prstGeom prst="rect">
            <a:avLst/>
          </a:prstGeom>
          <a:noFill/>
        </p:spPr>
      </p:pic>
    </p:spTree>
  </p:cSld>
  <p:clrMapOvr>
    <a:masterClrMapping/>
  </p:clrMapOvr>
  <p:transition advTm="10000"/>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290" y="1313947"/>
            <a:ext cx="3073574" cy="969771"/>
          </a:xfrm>
        </p:spPr>
        <p:txBody>
          <a:bodyPr>
            <a:normAutofit fontScale="90000"/>
          </a:bodyPr>
          <a:lstStyle/>
          <a:p>
            <a:pPr algn="l"/>
            <a:r>
              <a:rPr lang="en-GB" dirty="0" smtClean="0"/>
              <a:t>Processing Functions</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159746" name="Picture 2" descr="E:\Flowchart\ScreenShot_20180302112916 _ Process Functions.png"/>
          <p:cNvPicPr>
            <a:picLocks noChangeAspect="1" noChangeArrowheads="1"/>
          </p:cNvPicPr>
          <p:nvPr/>
        </p:nvPicPr>
        <p:blipFill>
          <a:blip r:embed="rId2" cstate="print"/>
          <a:srcRect/>
          <a:stretch>
            <a:fillRect/>
          </a:stretch>
        </p:blipFill>
        <p:spPr bwMode="auto">
          <a:xfrm>
            <a:off x="5652120" y="-1"/>
            <a:ext cx="3491880" cy="5175597"/>
          </a:xfrm>
          <a:prstGeom prst="rect">
            <a:avLst/>
          </a:prstGeom>
          <a:noFill/>
        </p:spPr>
      </p:pic>
    </p:spTree>
  </p:cSld>
  <p:clrMapOvr>
    <a:masterClrMapping/>
  </p:clrMapOvr>
  <p:transition advTm="10000"/>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290" y="1313947"/>
            <a:ext cx="3073574" cy="969771"/>
          </a:xfrm>
        </p:spPr>
        <p:txBody>
          <a:bodyPr>
            <a:normAutofit fontScale="90000"/>
          </a:bodyPr>
          <a:lstStyle/>
          <a:p>
            <a:pPr algn="l"/>
            <a:r>
              <a:rPr lang="en-GB" dirty="0" smtClean="0"/>
              <a:t>Display Functions</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160770" name="Picture 2" descr="E:\Flowchart\ScreenShot_20180302112857 _ Display Functions.png"/>
          <p:cNvPicPr>
            <a:picLocks noChangeAspect="1" noChangeArrowheads="1"/>
          </p:cNvPicPr>
          <p:nvPr/>
        </p:nvPicPr>
        <p:blipFill>
          <a:blip r:embed="rId2" cstate="print"/>
          <a:srcRect/>
          <a:stretch>
            <a:fillRect/>
          </a:stretch>
        </p:blipFill>
        <p:spPr bwMode="auto">
          <a:xfrm>
            <a:off x="3435969" y="0"/>
            <a:ext cx="5708031" cy="5143500"/>
          </a:xfrm>
          <a:prstGeom prst="rect">
            <a:avLst/>
          </a:prstGeom>
          <a:noFill/>
        </p:spPr>
      </p:pic>
    </p:spTree>
  </p:cSld>
  <p:clrMapOvr>
    <a:masterClrMapping/>
  </p:clrMapOvr>
  <p:transition advTm="10000"/>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PRODUCT: </a:t>
            </a:r>
            <a:r>
              <a:rPr lang="en-GB" sz="1800" dirty="0" smtClean="0"/>
              <a:t>3.2" LCD Music Spectrum Display Analyser MP3 PC Amplifier Audio Level Indicator</a:t>
            </a:r>
            <a:endParaRPr lang="en-GB" dirty="0"/>
          </a:p>
        </p:txBody>
      </p:sp>
      <p:sp>
        <p:nvSpPr>
          <p:cNvPr id="5" name="Content Placeholder 4"/>
          <p:cNvSpPr>
            <a:spLocks noGrp="1"/>
          </p:cNvSpPr>
          <p:nvPr>
            <p:ph sz="half" idx="1"/>
          </p:nvPr>
        </p:nvSpPr>
        <p:spPr/>
        <p:txBody>
          <a:bodyPr>
            <a:noAutofit/>
          </a:bodyPr>
          <a:lstStyle/>
          <a:p>
            <a:pPr>
              <a:spcBef>
                <a:spcPts val="0"/>
              </a:spcBef>
              <a:buNone/>
            </a:pPr>
            <a:r>
              <a:rPr lang="en-GB" sz="1100" dirty="0" smtClean="0"/>
              <a:t>Features: </a:t>
            </a:r>
          </a:p>
          <a:p>
            <a:pPr>
              <a:spcBef>
                <a:spcPts val="0"/>
              </a:spcBef>
            </a:pPr>
            <a:r>
              <a:rPr lang="en-GB" sz="1100" dirty="0" smtClean="0"/>
              <a:t>Spectrum display interface.</a:t>
            </a:r>
          </a:p>
          <a:p>
            <a:pPr>
              <a:spcBef>
                <a:spcPts val="0"/>
              </a:spcBef>
            </a:pPr>
            <a:r>
              <a:rPr lang="en-GB" sz="1100" dirty="0" smtClean="0"/>
              <a:t>Default parameters: Mode 0,</a:t>
            </a:r>
          </a:p>
          <a:p>
            <a:pPr>
              <a:spcBef>
                <a:spcPts val="0"/>
              </a:spcBef>
            </a:pPr>
            <a:r>
              <a:rPr lang="en-GB" sz="1100" dirty="0" smtClean="0"/>
              <a:t>display mode :(10 modes)</a:t>
            </a:r>
          </a:p>
          <a:p>
            <a:pPr>
              <a:spcBef>
                <a:spcPts val="0"/>
              </a:spcBef>
            </a:pPr>
            <a:r>
              <a:rPr lang="en-GB" sz="1100" dirty="0" smtClean="0"/>
              <a:t>Columnar spectral width: 2</a:t>
            </a:r>
          </a:p>
          <a:p>
            <a:pPr>
              <a:spcBef>
                <a:spcPts val="0"/>
              </a:spcBef>
            </a:pPr>
            <a:r>
              <a:rPr lang="en-GB" sz="1100" dirty="0" smtClean="0"/>
              <a:t>Gain: 0.5</a:t>
            </a:r>
          </a:p>
          <a:p>
            <a:pPr>
              <a:spcBef>
                <a:spcPts val="0"/>
              </a:spcBef>
            </a:pPr>
            <a:r>
              <a:rPr lang="en-GB" sz="1100" dirty="0" smtClean="0"/>
              <a:t>Adjustable  Gain (0.125,0.25,0.5,1,2,4.)</a:t>
            </a:r>
            <a:br>
              <a:rPr lang="en-GB" sz="1100" dirty="0" smtClean="0"/>
            </a:br>
            <a:endParaRPr lang="en-GB" sz="1100" dirty="0" smtClean="0"/>
          </a:p>
          <a:p>
            <a:pPr>
              <a:spcBef>
                <a:spcPts val="0"/>
              </a:spcBef>
            </a:pPr>
            <a:r>
              <a:rPr lang="en-GB" sz="1100" dirty="0" smtClean="0"/>
              <a:t>Foreground colour: GREEN</a:t>
            </a:r>
            <a:br>
              <a:rPr lang="en-GB" sz="1100" dirty="0" smtClean="0"/>
            </a:br>
            <a:r>
              <a:rPr lang="en-GB" sz="1100" dirty="0" smtClean="0"/>
              <a:t>Adjustable colour "WHITE", "BLACK", "BLUE", "BRED", "GRED", "GBLUE", "RED", "MAGENTA", "GREEN", "CYAN", "YELLOW", "BROWN", " BRRED "," GRAY.</a:t>
            </a:r>
          </a:p>
          <a:p>
            <a:pPr>
              <a:spcBef>
                <a:spcPts val="0"/>
              </a:spcBef>
            </a:pPr>
            <a:r>
              <a:rPr lang="en-GB" sz="1100" dirty="0" smtClean="0"/>
              <a:t>Background Colour: BLACK</a:t>
            </a:r>
            <a:br>
              <a:rPr lang="en-GB" sz="1100" dirty="0" smtClean="0"/>
            </a:br>
            <a:r>
              <a:rPr lang="en-GB" sz="1100" dirty="0" smtClean="0"/>
              <a:t>Adjustable colour "WHITE", "BLACK", "BLUE", "BRED", "GRED", "GBLUE", "RED", "MAGENTA", "GREEN", "CYAN", "YELLOW", "BROWN", " BRRED "," GRAY.</a:t>
            </a:r>
            <a:br>
              <a:rPr lang="en-GB" sz="1100" dirty="0" smtClean="0"/>
            </a:br>
            <a:r>
              <a:rPr lang="en-GB" sz="1100" dirty="0" smtClean="0"/>
              <a:t> </a:t>
            </a:r>
          </a:p>
          <a:p>
            <a:pPr>
              <a:spcBef>
                <a:spcPts val="0"/>
              </a:spcBef>
            </a:pPr>
            <a:r>
              <a:rPr lang="en-GB" sz="1100" dirty="0" smtClean="0"/>
              <a:t>Package Contents </a:t>
            </a:r>
          </a:p>
          <a:p>
            <a:pPr>
              <a:spcBef>
                <a:spcPts val="0"/>
              </a:spcBef>
            </a:pPr>
            <a:r>
              <a:rPr lang="en-GB" sz="1100" dirty="0" smtClean="0"/>
              <a:t>1x 3.2" TFT LCD level display music spectrum electronic rhythm Analyser</a:t>
            </a:r>
          </a:p>
          <a:p>
            <a:pPr>
              <a:spcBef>
                <a:spcPts val="0"/>
              </a:spcBef>
            </a:pPr>
            <a:r>
              <a:rPr lang="en-GB" sz="1100" dirty="0" smtClean="0"/>
              <a:t>2X CABLE</a:t>
            </a:r>
            <a:endParaRPr lang="en-GB" sz="1100" dirty="0"/>
          </a:p>
        </p:txBody>
      </p:sp>
      <p:graphicFrame>
        <p:nvGraphicFramePr>
          <p:cNvPr id="9" name="Content Placeholder 8"/>
          <p:cNvGraphicFramePr>
            <a:graphicFrameLocks noGrp="1"/>
          </p:cNvGraphicFramePr>
          <p:nvPr>
            <p:ph sz="half" idx="2"/>
          </p:nvPr>
        </p:nvGraphicFramePr>
        <p:xfrm>
          <a:off x="4716016" y="1491630"/>
          <a:ext cx="4000500" cy="3545840"/>
        </p:xfrm>
        <a:graphic>
          <a:graphicData uri="http://schemas.openxmlformats.org/drawingml/2006/table">
            <a:tbl>
              <a:tblPr firstRow="1" bandRow="1">
                <a:tableStyleId>{5C22544A-7EE6-4342-B048-85BDC9FD1C3A}</a:tableStyleId>
              </a:tblPr>
              <a:tblGrid>
                <a:gridCol w="1333500"/>
                <a:gridCol w="1333500"/>
                <a:gridCol w="1333500"/>
              </a:tblGrid>
              <a:tr h="205432">
                <a:tc>
                  <a:txBody>
                    <a:bodyPr/>
                    <a:lstStyle/>
                    <a:p>
                      <a:r>
                        <a:rPr lang="en-GB" sz="1000" baseline="0" dirty="0"/>
                        <a:t>Feature</a:t>
                      </a:r>
                    </a:p>
                  </a:txBody>
                  <a:tcPr/>
                </a:tc>
                <a:tc>
                  <a:txBody>
                    <a:bodyPr/>
                    <a:lstStyle/>
                    <a:p>
                      <a:r>
                        <a:rPr lang="en-GB" sz="1000" baseline="0" dirty="0"/>
                        <a:t>Description</a:t>
                      </a:r>
                    </a:p>
                  </a:txBody>
                  <a:tcPr/>
                </a:tc>
                <a:tc>
                  <a:txBody>
                    <a:bodyPr/>
                    <a:lstStyle/>
                    <a:p>
                      <a:r>
                        <a:rPr lang="en-GB" sz="1000" baseline="0" dirty="0"/>
                        <a:t>Comment</a:t>
                      </a:r>
                    </a:p>
                  </a:txBody>
                  <a:tcPr/>
                </a:tc>
              </a:tr>
              <a:tr h="370840">
                <a:tc>
                  <a:txBody>
                    <a:bodyPr/>
                    <a:lstStyle/>
                    <a:p>
                      <a:r>
                        <a:rPr lang="en-GB" sz="1000" dirty="0"/>
                        <a:t>Cost</a:t>
                      </a:r>
                    </a:p>
                  </a:txBody>
                  <a:tcPr/>
                </a:tc>
                <a:tc>
                  <a:txBody>
                    <a:bodyPr/>
                    <a:lstStyle/>
                    <a:p>
                      <a:r>
                        <a:rPr lang="en-GB" sz="600" dirty="0"/>
                        <a:t>£18.89</a:t>
                      </a:r>
                    </a:p>
                  </a:txBody>
                  <a:tcPr/>
                </a:tc>
                <a:tc>
                  <a:txBody>
                    <a:bodyPr/>
                    <a:lstStyle/>
                    <a:p>
                      <a:r>
                        <a:rPr lang="en-GB" sz="600" dirty="0" smtClean="0"/>
                        <a:t>Cheap as it does not have</a:t>
                      </a:r>
                      <a:r>
                        <a:rPr lang="en-GB" sz="600" baseline="0" dirty="0" smtClean="0"/>
                        <a:t> a case to prevent the PCB from getting damaged</a:t>
                      </a:r>
                      <a:endParaRPr lang="en-GB" sz="600" dirty="0"/>
                    </a:p>
                  </a:txBody>
                  <a:tcPr/>
                </a:tc>
              </a:tr>
              <a:tr h="370840">
                <a:tc>
                  <a:txBody>
                    <a:bodyPr/>
                    <a:lstStyle/>
                    <a:p>
                      <a:r>
                        <a:rPr lang="en-GB" sz="1000" dirty="0"/>
                        <a:t>Aesthetics</a:t>
                      </a:r>
                    </a:p>
                  </a:txBody>
                  <a:tcPr/>
                </a:tc>
                <a:tc>
                  <a:txBody>
                    <a:bodyPr/>
                    <a:lstStyle/>
                    <a:p>
                      <a:r>
                        <a:rPr lang="en-GB" sz="600" dirty="0"/>
                        <a:t>Clear Plastic,</a:t>
                      </a:r>
                    </a:p>
                    <a:p>
                      <a:r>
                        <a:rPr lang="en-GB" sz="600" dirty="0"/>
                        <a:t>PCB, Visible</a:t>
                      </a:r>
                      <a:r>
                        <a:rPr lang="en-GB" sz="600" baseline="0" dirty="0"/>
                        <a:t> Components</a:t>
                      </a:r>
                    </a:p>
                    <a:p>
                      <a:r>
                        <a:rPr lang="en-GB" sz="600" baseline="0" dirty="0"/>
                        <a:t>½ Kg</a:t>
                      </a:r>
                    </a:p>
                    <a:p>
                      <a:r>
                        <a:rPr lang="en-GB" sz="600" baseline="0" dirty="0"/>
                        <a:t>LCD Screen</a:t>
                      </a:r>
                    </a:p>
                    <a:p>
                      <a:r>
                        <a:rPr lang="en-GB" sz="600" baseline="0" dirty="0"/>
                        <a:t>Small</a:t>
                      </a:r>
                    </a:p>
                    <a:p>
                      <a:r>
                        <a:rPr lang="en-GB" sz="600" baseline="0" dirty="0"/>
                        <a:t>Lots of frequency bars</a:t>
                      </a:r>
                      <a:endParaRPr lang="en-GB" sz="600" dirty="0"/>
                    </a:p>
                  </a:txBody>
                  <a:tcPr/>
                </a:tc>
                <a:tc>
                  <a:txBody>
                    <a:bodyPr/>
                    <a:lstStyle/>
                    <a:p>
                      <a:r>
                        <a:rPr lang="en-GB" sz="600" dirty="0"/>
                        <a:t>Not very pretty</a:t>
                      </a:r>
                      <a:r>
                        <a:rPr lang="en-GB" sz="600" baseline="0" dirty="0"/>
                        <a:t> as components are visible</a:t>
                      </a:r>
                    </a:p>
                    <a:p>
                      <a:r>
                        <a:rPr lang="en-GB" sz="600" baseline="0" dirty="0"/>
                        <a:t>Light</a:t>
                      </a:r>
                    </a:p>
                    <a:p>
                      <a:r>
                        <a:rPr lang="en-GB" sz="600" baseline="0" dirty="0"/>
                        <a:t>Screen Is small</a:t>
                      </a:r>
                    </a:p>
                    <a:p>
                      <a:r>
                        <a:rPr lang="en-GB" sz="600" baseline="0" dirty="0" smtClean="0"/>
                        <a:t>Looks </a:t>
                      </a:r>
                      <a:r>
                        <a:rPr lang="en-GB" sz="600" baseline="0" dirty="0"/>
                        <a:t>better with more </a:t>
                      </a:r>
                      <a:r>
                        <a:rPr lang="en-GB" sz="600" baseline="0" dirty="0" smtClean="0"/>
                        <a:t>bars</a:t>
                      </a:r>
                    </a:p>
                    <a:p>
                      <a:r>
                        <a:rPr lang="en-GB" sz="600" baseline="0" dirty="0" smtClean="0"/>
                        <a:t>It does not have a case</a:t>
                      </a:r>
                    </a:p>
                  </a:txBody>
                  <a:tcPr/>
                </a:tc>
              </a:tr>
              <a:tr h="370840">
                <a:tc>
                  <a:txBody>
                    <a:bodyPr/>
                    <a:lstStyle/>
                    <a:p>
                      <a:r>
                        <a:rPr lang="en-GB" sz="1000" dirty="0"/>
                        <a:t>Customers</a:t>
                      </a:r>
                    </a:p>
                  </a:txBody>
                  <a:tcPr/>
                </a:tc>
                <a:tc>
                  <a:txBody>
                    <a:bodyPr/>
                    <a:lstStyle/>
                    <a:p>
                      <a:r>
                        <a:rPr lang="en-GB" sz="600" dirty="0"/>
                        <a:t>Audio</a:t>
                      </a:r>
                      <a:r>
                        <a:rPr lang="en-GB" sz="600" baseline="0" dirty="0"/>
                        <a:t>philes, </a:t>
                      </a:r>
                    </a:p>
                    <a:p>
                      <a:r>
                        <a:rPr lang="en-GB" sz="600" dirty="0"/>
                        <a:t>Techies</a:t>
                      </a:r>
                    </a:p>
                  </a:txBody>
                  <a:tcPr/>
                </a:tc>
                <a:tc>
                  <a:txBody>
                    <a:bodyPr/>
                    <a:lstStyle/>
                    <a:p>
                      <a:r>
                        <a:rPr lang="en-GB" sz="600" dirty="0"/>
                        <a:t>Limited Market</a:t>
                      </a:r>
                      <a:r>
                        <a:rPr lang="en-GB" sz="600" baseline="0" dirty="0"/>
                        <a:t> Due to </a:t>
                      </a:r>
                      <a:r>
                        <a:rPr lang="en-GB" sz="600" baseline="0" dirty="0" smtClean="0"/>
                        <a:t>Aesthetics  as the is not case surrounding the PCB</a:t>
                      </a:r>
                      <a:endParaRPr lang="en-GB" sz="600" dirty="0"/>
                    </a:p>
                  </a:txBody>
                  <a:tcPr/>
                </a:tc>
              </a:tr>
              <a:tr h="236016">
                <a:tc>
                  <a:txBody>
                    <a:bodyPr/>
                    <a:lstStyle/>
                    <a:p>
                      <a:r>
                        <a:rPr lang="en-GB" sz="1000" dirty="0"/>
                        <a:t>Materials</a:t>
                      </a:r>
                    </a:p>
                  </a:txBody>
                  <a:tcPr/>
                </a:tc>
                <a:tc>
                  <a:txBody>
                    <a:bodyPr/>
                    <a:lstStyle/>
                    <a:p>
                      <a:r>
                        <a:rPr lang="en-GB" sz="600" dirty="0"/>
                        <a:t>Plastic/PCB</a:t>
                      </a:r>
                    </a:p>
                  </a:txBody>
                  <a:tcPr/>
                </a:tc>
                <a:tc>
                  <a:txBody>
                    <a:bodyPr/>
                    <a:lstStyle/>
                    <a:p>
                      <a:r>
                        <a:rPr lang="en-GB" sz="600" dirty="0" smtClean="0"/>
                        <a:t>Cheap as</a:t>
                      </a:r>
                      <a:r>
                        <a:rPr lang="en-GB" sz="600" baseline="0" dirty="0" smtClean="0"/>
                        <a:t> it does not have a case to protect the PCB</a:t>
                      </a:r>
                      <a:endParaRPr lang="en-GB" sz="600" dirty="0"/>
                    </a:p>
                  </a:txBody>
                  <a:tcPr/>
                </a:tc>
              </a:tr>
              <a:tr h="370840">
                <a:tc>
                  <a:txBody>
                    <a:bodyPr/>
                    <a:lstStyle/>
                    <a:p>
                      <a:r>
                        <a:rPr lang="en-GB" sz="1000" dirty="0"/>
                        <a:t>Environment</a:t>
                      </a:r>
                    </a:p>
                  </a:txBody>
                  <a:tcPr/>
                </a:tc>
                <a:tc>
                  <a:txBody>
                    <a:bodyPr/>
                    <a:lstStyle/>
                    <a:p>
                      <a:r>
                        <a:rPr lang="en-GB" sz="600" dirty="0" smtClean="0"/>
                        <a:t>PCB and components</a:t>
                      </a:r>
                      <a:r>
                        <a:rPr lang="en-GB" sz="600" baseline="0" dirty="0" smtClean="0"/>
                        <a:t> recyclable</a:t>
                      </a:r>
                      <a:endParaRPr lang="en-GB" sz="600" dirty="0"/>
                    </a:p>
                  </a:txBody>
                  <a:tcPr/>
                </a:tc>
                <a:tc>
                  <a:txBody>
                    <a:bodyPr/>
                    <a:lstStyle/>
                    <a:p>
                      <a:r>
                        <a:rPr lang="en-GB" sz="600" dirty="0" smtClean="0"/>
                        <a:t>The</a:t>
                      </a:r>
                      <a:r>
                        <a:rPr lang="en-GB" sz="600" baseline="0" dirty="0" smtClean="0"/>
                        <a:t> metals used to manufacture the product can be extracted from the components and PCB so it can be recycled</a:t>
                      </a:r>
                      <a:endParaRPr lang="en-GB" sz="600" dirty="0"/>
                    </a:p>
                  </a:txBody>
                  <a:tcPr/>
                </a:tc>
              </a:tr>
              <a:tr h="370840">
                <a:tc>
                  <a:txBody>
                    <a:bodyPr/>
                    <a:lstStyle/>
                    <a:p>
                      <a:r>
                        <a:rPr lang="en-GB" sz="1000" dirty="0"/>
                        <a:t>Safety</a:t>
                      </a:r>
                    </a:p>
                  </a:txBody>
                  <a:tcPr/>
                </a:tc>
                <a:tc>
                  <a:txBody>
                    <a:bodyPr/>
                    <a:lstStyle/>
                    <a:p>
                      <a:r>
                        <a:rPr lang="en-GB" sz="600" dirty="0"/>
                        <a:t>5v</a:t>
                      </a:r>
                    </a:p>
                    <a:p>
                      <a:r>
                        <a:rPr lang="en-GB" sz="600" dirty="0"/>
                        <a:t>Lightweight</a:t>
                      </a:r>
                    </a:p>
                  </a:txBody>
                  <a:tcPr/>
                </a:tc>
                <a:tc>
                  <a:txBody>
                    <a:bodyPr/>
                    <a:lstStyle/>
                    <a:p>
                      <a:r>
                        <a:rPr lang="en-GB" sz="600" dirty="0"/>
                        <a:t>Low power/current so no risk of</a:t>
                      </a:r>
                      <a:r>
                        <a:rPr lang="en-GB" sz="600" baseline="0" dirty="0"/>
                        <a:t> electrocution</a:t>
                      </a:r>
                      <a:endParaRPr lang="en-GB" sz="600" dirty="0"/>
                    </a:p>
                    <a:p>
                      <a:r>
                        <a:rPr lang="en-GB" sz="600" dirty="0"/>
                        <a:t>Light so </a:t>
                      </a:r>
                      <a:r>
                        <a:rPr lang="en-GB" sz="600" dirty="0" smtClean="0"/>
                        <a:t>it</a:t>
                      </a:r>
                      <a:r>
                        <a:rPr lang="en-GB" sz="600" baseline="0" dirty="0" smtClean="0"/>
                        <a:t> won’t hurt anyone if it fell on them</a:t>
                      </a:r>
                    </a:p>
                    <a:p>
                      <a:r>
                        <a:rPr lang="en-GB" sz="600" baseline="0" dirty="0" smtClean="0"/>
                        <a:t>It has sharp corners</a:t>
                      </a:r>
                      <a:endParaRPr lang="en-GB" sz="600" dirty="0"/>
                    </a:p>
                  </a:txBody>
                  <a:tcPr/>
                </a:tc>
              </a:tr>
              <a:tr h="370840">
                <a:tc>
                  <a:txBody>
                    <a:bodyPr/>
                    <a:lstStyle/>
                    <a:p>
                      <a:r>
                        <a:rPr lang="en-GB" sz="1000" dirty="0"/>
                        <a:t>Function</a:t>
                      </a:r>
                    </a:p>
                  </a:txBody>
                  <a:tcPr/>
                </a:tc>
                <a:tc>
                  <a:txBody>
                    <a:bodyPr/>
                    <a:lstStyle/>
                    <a:p>
                      <a:r>
                        <a:rPr lang="en-GB" sz="600" dirty="0" smtClean="0"/>
                        <a:t>Lights</a:t>
                      </a:r>
                      <a:r>
                        <a:rPr lang="en-GB" sz="600" baseline="0" dirty="0" smtClean="0"/>
                        <a:t> up the individual columns with the level of the frequency of the sound in that specific frequency range</a:t>
                      </a:r>
                      <a:endParaRPr lang="en-GB" sz="600" dirty="0"/>
                    </a:p>
                  </a:txBody>
                  <a:tcPr/>
                </a:tc>
                <a:tc>
                  <a:txBody>
                    <a:bodyPr/>
                    <a:lstStyle/>
                    <a:p>
                      <a:r>
                        <a:rPr lang="en-GB" sz="600" dirty="0" smtClean="0"/>
                        <a:t>It can be used as</a:t>
                      </a:r>
                      <a:r>
                        <a:rPr lang="en-GB" sz="600" baseline="0" dirty="0" smtClean="0"/>
                        <a:t> a toy or it can be used by sound engineers to check audio levels but cannot be used at Parties/Discos as it is too small</a:t>
                      </a:r>
                      <a:endParaRPr lang="en-GB" sz="600" dirty="0"/>
                    </a:p>
                  </a:txBody>
                  <a:tcPr/>
                </a:tc>
              </a:tr>
            </a:tbl>
          </a:graphicData>
        </a:graphic>
      </p:graphicFrame>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7" name="Picture 4" descr="http://i.ebayimg.com/images/g/x3oAAOSwal5YGwuR/s-l1600.jpg"/>
          <p:cNvPicPr>
            <a:picLocks noChangeAspect="1" noChangeArrowheads="1"/>
          </p:cNvPicPr>
          <p:nvPr/>
        </p:nvPicPr>
        <p:blipFill>
          <a:blip r:embed="rId2" cstate="print">
            <a:extLst>
              <a:ext uri="{BEBA8EAE-BF5A-486C-A8C5-ECC9F3942E4B}">
                <a14:imgProps xmlns:a14="http://schemas.microsoft.com/office/drawing/2010/main" xmlns="">
                  <a14:imgLayer r:embed="rId4">
                    <a14:imgEffect>
                      <a14:backgroundRemoval t="9654" b="89982" l="6125" r="93875">
                        <a14:foregroundMark x1="9125" y1="48087" x2="6125" y2="49362"/>
                        <a14:foregroundMark x1="88500" y1="42805" x2="93875" y2="39344"/>
                        <a14:foregroundMark x1="37000" y1="83242" x2="22875" y2="68488"/>
                        <a14:backgroundMark x1="42000" y1="84699" x2="42000" y2="84699"/>
                        <a14:backgroundMark x1="8125" y1="51002" x2="8125" y2="51002"/>
                        <a14:backgroundMark x1="8125" y1="51002" x2="8125" y2="51002"/>
                        <a14:backgroundMark x1="8125" y1="50820" x2="8125" y2="50820"/>
                        <a14:backgroundMark x1="42125" y1="84882" x2="42125" y2="84882"/>
                        <a14:backgroundMark x1="73125" y1="66120" x2="73125" y2="66120"/>
                        <a14:backgroundMark x1="74125" y1="63388" x2="74125" y2="63388"/>
                        <a14:backgroundMark x1="35250" y1="85792" x2="8625" y2="63570"/>
                        <a14:backgroundMark x1="10000" y1="63206" x2="10000" y2="63206"/>
                        <a14:backgroundMark x1="46625" y1="87250" x2="46625" y2="87250"/>
                        <a14:backgroundMark x1="49750" y1="84699" x2="49750" y2="84699"/>
                        <a14:backgroundMark x1="52625" y1="83242" x2="52625" y2="83242"/>
                      </a14:backgroundRemoval>
                    </a14:imgEffect>
                  </a14:imgLayer>
                </a14:imgProps>
              </a:ext>
              <a:ext uri="{28A0092B-C50C-407E-A947-70E740481C1C}">
                <a14:useLocalDpi xmlns:a14="http://schemas.microsoft.com/office/drawing/2010/main" xmlns="" val="0"/>
              </a:ext>
            </a:extLst>
          </a:blip>
          <a:srcRect/>
          <a:stretch>
            <a:fillRect/>
          </a:stretch>
        </p:blipFill>
        <p:spPr bwMode="auto">
          <a:xfrm>
            <a:off x="955075" y="627534"/>
            <a:ext cx="1888733" cy="1296144"/>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2" descr="http://47.88.17.41/images/ebay_C947A766D86B465ABFD152E85F4B2082.jpg"/>
          <p:cNvPicPr>
            <a:picLocks noChangeAspect="1" noChangeArrowheads="1"/>
          </p:cNvPicPr>
          <p:nvPr/>
        </p:nvPicPr>
        <p:blipFill rotWithShape="1">
          <a:blip r:embed="rId5" cstate="print">
            <a:extLst>
              <a:ext uri="{BEBA8EAE-BF5A-486C-A8C5-ECC9F3942E4B}">
                <a14:imgProps xmlns:a14="http://schemas.microsoft.com/office/drawing/2010/main" xmlns="">
                  <a14:imgLayer r:embed="rId6">
                    <a14:imgEffect>
                      <a14:backgroundRemoval t="24390" b="76173" l="17625" r="85500">
                        <a14:foregroundMark x1="18375" y1="25328" x2="17625" y2="74859"/>
                        <a14:foregroundMark x1="18125" y1="27767" x2="17750" y2="31895"/>
                        <a14:foregroundMark x1="22375" y1="73546" x2="73625" y2="74109"/>
                        <a14:foregroundMark x1="75875" y1="76173" x2="18250" y2="75235"/>
                        <a14:foregroundMark x1="74875" y1="72420" x2="75625" y2="50094"/>
                        <a14:foregroundMark x1="73875" y1="56848" x2="83500" y2="56473"/>
                        <a14:foregroundMark x1="81875" y1="58912" x2="85500" y2="56660"/>
                        <a14:foregroundMark x1="69625" y1="25516" x2="22750" y2="24390"/>
                        <a14:foregroundMark x1="77250" y1="59662" x2="77250" y2="59662"/>
                        <a14:foregroundMark x1="77250" y1="60413" x2="77250" y2="60413"/>
                        <a14:backgroundMark x1="19500" y1="26454" x2="19500" y2="26454"/>
                        <a14:backgroundMark x1="74250" y1="27767" x2="74250" y2="27767"/>
                        <a14:backgroundMark x1="74000" y1="73921" x2="74000" y2="73921"/>
                        <a14:backgroundMark x1="79125" y1="50094" x2="79125" y2="50094"/>
                        <a14:backgroundMark x1="77250" y1="50469" x2="77250" y2="50469"/>
                        <a14:backgroundMark x1="81625" y1="51595" x2="81625" y2="51595"/>
                        <a14:backgroundMark x1="77625" y1="51407" x2="77625" y2="51407"/>
                        <a14:backgroundMark x1="76750" y1="51595" x2="76750" y2="51595"/>
                        <a14:backgroundMark x1="76250" y1="53096" x2="76250" y2="53096"/>
                        <a14:backgroundMark x1="76250" y1="59662" x2="76250" y2="59662"/>
                        <a14:backgroundMark x1="18750" y1="72795" x2="18750" y2="72795"/>
                        <a14:backgroundMark x1="18375" y1="71857" x2="18375" y2="71857"/>
                        <a14:backgroundMark x1="74375" y1="74484" x2="74375" y2="74484"/>
                      </a14:backgroundRemoval>
                    </a14:imgEffect>
                  </a14:imgLayer>
                </a14:imgProps>
              </a:ext>
              <a:ext uri="{28A0092B-C50C-407E-A947-70E740481C1C}">
                <a14:useLocalDpi xmlns:a14="http://schemas.microsoft.com/office/drawing/2010/main" xmlns="" val="0"/>
              </a:ext>
            </a:extLst>
          </a:blip>
          <a:srcRect l="16995" t="23884" r="15692" b="23283"/>
          <a:stretch/>
        </p:blipFill>
        <p:spPr bwMode="auto">
          <a:xfrm>
            <a:off x="2843808" y="1563638"/>
            <a:ext cx="1790146" cy="936104"/>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advTm="10000"/>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Plan</a:t>
            </a:r>
            <a:endParaRPr lang="en-GB" dirty="0"/>
          </a:p>
        </p:txBody>
      </p:sp>
      <p:sp>
        <p:nvSpPr>
          <p:cNvPr id="3" name="Text Placeholder 2"/>
          <p:cNvSpPr>
            <a:spLocks noGrp="1"/>
          </p:cNvSpPr>
          <p:nvPr>
            <p:ph type="body" idx="1"/>
          </p:nvPr>
        </p:nvSpPr>
        <p:spPr/>
        <p:txBody>
          <a:bodyPr/>
          <a:lstStyle/>
          <a:p>
            <a:r>
              <a:rPr lang="en-GB" dirty="0" smtClean="0"/>
              <a:t>Production Plan</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ransition advTm="10000"/>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Production Plan – part 1</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graphicFrame>
        <p:nvGraphicFramePr>
          <p:cNvPr id="6" name="Content Placeholder 5"/>
          <p:cNvGraphicFramePr>
            <a:graphicFrameLocks noGrp="1"/>
          </p:cNvGraphicFramePr>
          <p:nvPr>
            <p:ph idx="1"/>
          </p:nvPr>
        </p:nvGraphicFramePr>
        <p:xfrm>
          <a:off x="107504" y="1419622"/>
          <a:ext cx="8928992" cy="3219660"/>
        </p:xfrm>
        <a:graphic>
          <a:graphicData uri="http://schemas.openxmlformats.org/drawingml/2006/table">
            <a:tbl>
              <a:tblPr firstRow="1">
                <a:tableStyleId>{08FB837D-C827-4EFA-A057-4D05807E0F7C}</a:tableStyleId>
              </a:tblPr>
              <a:tblGrid>
                <a:gridCol w="360040"/>
                <a:gridCol w="288032"/>
                <a:gridCol w="425179"/>
                <a:gridCol w="1596312"/>
                <a:gridCol w="498789"/>
                <a:gridCol w="720080"/>
                <a:gridCol w="1296144"/>
                <a:gridCol w="1656184"/>
                <a:gridCol w="2088232"/>
              </a:tblGrid>
              <a:tr h="64203">
                <a:tc>
                  <a:txBody>
                    <a:bodyPr/>
                    <a:lstStyle/>
                    <a:p>
                      <a:pPr algn="ctr" fontAlgn="b"/>
                      <a:r>
                        <a:rPr lang="en-GB" sz="700" u="none" strike="noStrike" dirty="0"/>
                        <a:t>Phase</a:t>
                      </a:r>
                      <a:endParaRPr lang="en-GB" sz="700" b="0" i="0" u="none" strike="noStrike" dirty="0">
                        <a:solidFill>
                          <a:srgbClr val="000000"/>
                        </a:solidFill>
                        <a:latin typeface="Calibri"/>
                      </a:endParaRPr>
                    </a:p>
                  </a:txBody>
                  <a:tcPr marL="3210" marR="3210" marT="3210" marB="0"/>
                </a:tc>
                <a:tc>
                  <a:txBody>
                    <a:bodyPr/>
                    <a:lstStyle/>
                    <a:p>
                      <a:pPr algn="ctr" fontAlgn="b"/>
                      <a:r>
                        <a:rPr lang="en-GB" sz="700" u="none" strike="noStrike" dirty="0"/>
                        <a:t>Step</a:t>
                      </a:r>
                      <a:endParaRPr lang="en-GB" sz="700" b="0" i="0" u="none" strike="noStrike" dirty="0">
                        <a:solidFill>
                          <a:srgbClr val="000000"/>
                        </a:solidFill>
                        <a:latin typeface="Calibri"/>
                      </a:endParaRPr>
                    </a:p>
                  </a:txBody>
                  <a:tcPr marL="3210" marR="3210" marT="3210" marB="0"/>
                </a:tc>
                <a:tc>
                  <a:txBody>
                    <a:bodyPr/>
                    <a:lstStyle/>
                    <a:p>
                      <a:pPr algn="ctr" fontAlgn="b"/>
                      <a:r>
                        <a:rPr lang="en-GB" sz="700" u="none" strike="noStrike" dirty="0"/>
                        <a:t>Time</a:t>
                      </a:r>
                      <a:endParaRPr lang="en-GB" sz="700" b="0" i="0" u="none" strike="noStrike" dirty="0">
                        <a:solidFill>
                          <a:srgbClr val="000000"/>
                        </a:solidFill>
                        <a:latin typeface="Calibri"/>
                      </a:endParaRPr>
                    </a:p>
                  </a:txBody>
                  <a:tcPr marL="3210" marR="3210" marT="3210" marB="0"/>
                </a:tc>
                <a:tc>
                  <a:txBody>
                    <a:bodyPr/>
                    <a:lstStyle/>
                    <a:p>
                      <a:pPr algn="ctr" fontAlgn="b"/>
                      <a:r>
                        <a:rPr lang="en-GB" sz="700" u="none" strike="noStrike" dirty="0"/>
                        <a:t>Task</a:t>
                      </a:r>
                      <a:endParaRPr lang="en-GB" sz="700" b="0" i="0" u="none" strike="noStrike" dirty="0">
                        <a:solidFill>
                          <a:srgbClr val="000000"/>
                        </a:solidFill>
                        <a:latin typeface="Calibri"/>
                      </a:endParaRPr>
                    </a:p>
                  </a:txBody>
                  <a:tcPr marL="3210" marR="3210" marT="3210" marB="0"/>
                </a:tc>
                <a:tc>
                  <a:txBody>
                    <a:bodyPr/>
                    <a:lstStyle/>
                    <a:p>
                      <a:pPr algn="ctr" fontAlgn="b"/>
                      <a:r>
                        <a:rPr lang="en-GB" sz="700" u="none" strike="noStrike" dirty="0"/>
                        <a:t>Equipment</a:t>
                      </a:r>
                      <a:endParaRPr lang="en-GB" sz="700" b="0" i="0" u="none" strike="noStrike" dirty="0">
                        <a:solidFill>
                          <a:srgbClr val="000000"/>
                        </a:solidFill>
                        <a:latin typeface="Calibri"/>
                      </a:endParaRPr>
                    </a:p>
                  </a:txBody>
                  <a:tcPr marL="3210" marR="3210" marT="3210" marB="0"/>
                </a:tc>
                <a:tc>
                  <a:txBody>
                    <a:bodyPr/>
                    <a:lstStyle/>
                    <a:p>
                      <a:pPr algn="ctr" fontAlgn="b"/>
                      <a:r>
                        <a:rPr lang="en-GB" sz="700" u="none" strike="noStrike" dirty="0"/>
                        <a:t>Materials Used</a:t>
                      </a:r>
                      <a:endParaRPr lang="en-GB" sz="700" b="0" i="0" u="none" strike="noStrike" dirty="0">
                        <a:solidFill>
                          <a:srgbClr val="000000"/>
                        </a:solidFill>
                        <a:latin typeface="Calibri"/>
                      </a:endParaRPr>
                    </a:p>
                  </a:txBody>
                  <a:tcPr marL="3210" marR="3210" marT="3210" marB="0"/>
                </a:tc>
                <a:tc>
                  <a:txBody>
                    <a:bodyPr/>
                    <a:lstStyle/>
                    <a:p>
                      <a:pPr algn="ctr" fontAlgn="b"/>
                      <a:r>
                        <a:rPr lang="en-GB" sz="700" u="none" strike="noStrike" dirty="0"/>
                        <a:t>Quality control</a:t>
                      </a:r>
                      <a:endParaRPr lang="en-GB" sz="700" b="0" i="0" u="none" strike="noStrike" dirty="0">
                        <a:solidFill>
                          <a:srgbClr val="000000"/>
                        </a:solidFill>
                        <a:latin typeface="Calibri"/>
                      </a:endParaRPr>
                    </a:p>
                  </a:txBody>
                  <a:tcPr marL="3210" marR="3210" marT="3210" marB="0"/>
                </a:tc>
                <a:tc>
                  <a:txBody>
                    <a:bodyPr/>
                    <a:lstStyle/>
                    <a:p>
                      <a:pPr algn="ctr" fontAlgn="b"/>
                      <a:r>
                        <a:rPr lang="en-GB" sz="700" u="none" strike="noStrike" dirty="0"/>
                        <a:t>Safety Notes</a:t>
                      </a:r>
                      <a:endParaRPr lang="en-GB" sz="700" b="0" i="0" u="none" strike="noStrike" dirty="0">
                        <a:solidFill>
                          <a:srgbClr val="000000"/>
                        </a:solidFill>
                        <a:latin typeface="Calibri"/>
                      </a:endParaRPr>
                    </a:p>
                  </a:txBody>
                  <a:tcPr marL="3210" marR="3210" marT="3210" marB="0"/>
                </a:tc>
                <a:tc>
                  <a:txBody>
                    <a:bodyPr/>
                    <a:lstStyle/>
                    <a:p>
                      <a:pPr algn="ctr" fontAlgn="b"/>
                      <a:r>
                        <a:rPr lang="en-GB" sz="700" u="none" strike="noStrike" dirty="0"/>
                        <a:t>Justification</a:t>
                      </a:r>
                      <a:endParaRPr lang="en-GB" sz="700" b="0" i="0" u="none" strike="noStrike" dirty="0">
                        <a:solidFill>
                          <a:srgbClr val="000000"/>
                        </a:solidFill>
                        <a:latin typeface="Calibri"/>
                      </a:endParaRPr>
                    </a:p>
                  </a:txBody>
                  <a:tcPr marL="3210" marR="3210" marT="3210" marB="0"/>
                </a:tc>
              </a:tr>
              <a:tr h="253603">
                <a:tc>
                  <a:txBody>
                    <a:bodyPr/>
                    <a:lstStyle/>
                    <a:p>
                      <a:pPr algn="ctr" fontAlgn="b"/>
                      <a:r>
                        <a:rPr lang="en-GB" sz="700" u="none" strike="noStrike" dirty="0"/>
                        <a:t>1</a:t>
                      </a:r>
                      <a:endParaRPr lang="en-GB" sz="700" b="0" i="0" u="none" strike="noStrike" dirty="0">
                        <a:solidFill>
                          <a:srgbClr val="000000"/>
                        </a:solidFill>
                        <a:latin typeface="Calibri"/>
                      </a:endParaRPr>
                    </a:p>
                  </a:txBody>
                  <a:tcPr marL="3210" marR="3210" marT="3210" marB="0"/>
                </a:tc>
                <a:tc>
                  <a:txBody>
                    <a:bodyPr/>
                    <a:lstStyle/>
                    <a:p>
                      <a:pPr algn="ctr" fontAlgn="b"/>
                      <a:r>
                        <a:rPr lang="en-GB" sz="700" u="none" strike="noStrike"/>
                        <a:t>1</a:t>
                      </a:r>
                      <a:endParaRPr lang="en-GB" sz="700" b="0" i="0" u="none" strike="noStrike">
                        <a:solidFill>
                          <a:srgbClr val="000000"/>
                        </a:solidFill>
                        <a:latin typeface="Calibri"/>
                      </a:endParaRPr>
                    </a:p>
                  </a:txBody>
                  <a:tcPr marL="3210" marR="3210" marT="3210" marB="0"/>
                </a:tc>
                <a:tc>
                  <a:txBody>
                    <a:bodyPr/>
                    <a:lstStyle/>
                    <a:p>
                      <a:pPr algn="ctr" fontAlgn="b"/>
                      <a:r>
                        <a:rPr lang="en-GB" sz="700" u="none" strike="noStrike" dirty="0"/>
                        <a:t>01:00</a:t>
                      </a:r>
                      <a:endParaRPr lang="en-GB" sz="700" b="0" i="0" u="none" strike="noStrike" dirty="0">
                        <a:solidFill>
                          <a:srgbClr val="000000"/>
                        </a:solidFill>
                        <a:latin typeface="Calibri"/>
                      </a:endParaRPr>
                    </a:p>
                  </a:txBody>
                  <a:tcPr marL="3210" marR="3210" marT="3210" marB="0"/>
                </a:tc>
                <a:tc>
                  <a:txBody>
                    <a:bodyPr/>
                    <a:lstStyle/>
                    <a:p>
                      <a:pPr algn="l" fontAlgn="b"/>
                      <a:r>
                        <a:rPr lang="en-GB" sz="700" u="none" strike="noStrike"/>
                        <a:t>Cut out the 4 frame case pieces from the zip file Frame.zip, with a 4 flute 3mm centre-cutting end mill bit from a piece of 10mm A3 MDF  using a CNC Router</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CNC Router</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10mm A3 MDF</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Visual Inspection to check it is correctly cut and sanding off any sprue left over</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Wearing Safety Glasses and keeping hands out of the CNC machine when it is turned off, ensuring safety guard is in place before turning the machine on</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dirty="0"/>
                        <a:t>I would use 10mm MDF because I am screwing into the end of it and if I used layered woods such as plywood, it would split along the layers, I would use a CNC Milling machine because I need to produce grooves for the case into it and they need to be accurate in order to fit the other case pieces into it</a:t>
                      </a:r>
                      <a:endParaRPr lang="en-GB" sz="700" b="0" i="0" u="none" strike="noStrike" dirty="0">
                        <a:solidFill>
                          <a:srgbClr val="000000"/>
                        </a:solidFill>
                        <a:latin typeface="Calibri"/>
                      </a:endParaRPr>
                    </a:p>
                  </a:txBody>
                  <a:tcPr marL="3210" marR="3210" marT="3210" marB="0"/>
                </a:tc>
              </a:tr>
              <a:tr h="189400">
                <a:tc>
                  <a:txBody>
                    <a:bodyPr/>
                    <a:lstStyle/>
                    <a:p>
                      <a:pPr algn="ctr" fontAlgn="b"/>
                      <a:r>
                        <a:rPr lang="en-GB" sz="700" u="none" strike="noStrike"/>
                        <a:t>2</a:t>
                      </a:r>
                      <a:endParaRPr lang="en-GB" sz="700" b="0" i="0" u="none" strike="noStrike">
                        <a:solidFill>
                          <a:srgbClr val="000000"/>
                        </a:solidFill>
                        <a:latin typeface="Calibri"/>
                      </a:endParaRPr>
                    </a:p>
                  </a:txBody>
                  <a:tcPr marL="3210" marR="3210" marT="3210" marB="0"/>
                </a:tc>
                <a:tc>
                  <a:txBody>
                    <a:bodyPr/>
                    <a:lstStyle/>
                    <a:p>
                      <a:pPr algn="ctr" fontAlgn="b"/>
                      <a:r>
                        <a:rPr lang="en-GB" sz="700" u="none" strike="noStrike"/>
                        <a:t>2</a:t>
                      </a:r>
                      <a:endParaRPr lang="en-GB" sz="700" b="0" i="0" u="none" strike="noStrike">
                        <a:solidFill>
                          <a:srgbClr val="000000"/>
                        </a:solidFill>
                        <a:latin typeface="Calibri"/>
                      </a:endParaRPr>
                    </a:p>
                  </a:txBody>
                  <a:tcPr marL="3210" marR="3210" marT="3210" marB="0"/>
                </a:tc>
                <a:tc>
                  <a:txBody>
                    <a:bodyPr/>
                    <a:lstStyle/>
                    <a:p>
                      <a:pPr algn="ctr" fontAlgn="b"/>
                      <a:r>
                        <a:rPr lang="en-GB" sz="700" u="none" strike="noStrike"/>
                        <a:t>01:00</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dirty="0"/>
                        <a:t>Painting the 4 frame case pieces black with black wood stain</a:t>
                      </a:r>
                      <a:endParaRPr lang="en-GB" sz="700" b="0" i="0" u="none" strike="noStrike" dirty="0">
                        <a:solidFill>
                          <a:srgbClr val="000000"/>
                        </a:solidFill>
                        <a:latin typeface="Calibri"/>
                      </a:endParaRPr>
                    </a:p>
                  </a:txBody>
                  <a:tcPr marL="3210" marR="3210" marT="3210" marB="0"/>
                </a:tc>
                <a:tc>
                  <a:txBody>
                    <a:bodyPr/>
                    <a:lstStyle/>
                    <a:p>
                      <a:pPr algn="l" fontAlgn="b"/>
                      <a:r>
                        <a:rPr lang="en-GB" sz="700" u="none" strike="noStrike"/>
                        <a:t>Paintbrush</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Black wood stain</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Visual Inspection to check all outside pieces of the frame are fully painted</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Painting it in a well ventilated area and wearing gloves to prevent paint getting on their hands</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I would paint the MDF case pieces with black stain to give them a discrete look / classy finish, this would also focus someones attention on the LED panels.</a:t>
                      </a:r>
                      <a:endParaRPr lang="en-GB" sz="700" b="0" i="0" u="none" strike="noStrike">
                        <a:solidFill>
                          <a:srgbClr val="000000"/>
                        </a:solidFill>
                        <a:latin typeface="Calibri"/>
                      </a:endParaRPr>
                    </a:p>
                  </a:txBody>
                  <a:tcPr marL="3210" marR="3210" marT="3210" marB="0"/>
                </a:tc>
              </a:tr>
              <a:tr h="189400">
                <a:tc>
                  <a:txBody>
                    <a:bodyPr/>
                    <a:lstStyle/>
                    <a:p>
                      <a:pPr algn="ctr" fontAlgn="b"/>
                      <a:r>
                        <a:rPr lang="en-GB" sz="700" u="none" strike="noStrike"/>
                        <a:t>1</a:t>
                      </a:r>
                      <a:endParaRPr lang="en-GB" sz="700" b="0" i="0" u="none" strike="noStrike">
                        <a:solidFill>
                          <a:srgbClr val="000000"/>
                        </a:solidFill>
                        <a:latin typeface="Calibri"/>
                      </a:endParaRPr>
                    </a:p>
                  </a:txBody>
                  <a:tcPr marL="3210" marR="3210" marT="3210" marB="0"/>
                </a:tc>
                <a:tc>
                  <a:txBody>
                    <a:bodyPr/>
                    <a:lstStyle/>
                    <a:p>
                      <a:pPr algn="ctr" fontAlgn="b"/>
                      <a:r>
                        <a:rPr lang="en-GB" sz="700" u="none" strike="noStrike" dirty="0"/>
                        <a:t>3</a:t>
                      </a:r>
                      <a:endParaRPr lang="en-GB" sz="700" b="0" i="0" u="none" strike="noStrike" dirty="0">
                        <a:solidFill>
                          <a:srgbClr val="000000"/>
                        </a:solidFill>
                        <a:latin typeface="Calibri"/>
                      </a:endParaRPr>
                    </a:p>
                  </a:txBody>
                  <a:tcPr marL="3210" marR="3210" marT="3210" marB="0"/>
                </a:tc>
                <a:tc>
                  <a:txBody>
                    <a:bodyPr/>
                    <a:lstStyle/>
                    <a:p>
                      <a:pPr algn="ctr" fontAlgn="b"/>
                      <a:r>
                        <a:rPr lang="en-GB" sz="700" u="none" strike="noStrike"/>
                        <a:t>01:00</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Cutting out the rest of the pieces for the case from the zip file Case.zip with the rear stands being cut out of 3mm black acrylic, the screen cover being cut from 5mm black tinted frosted arcylic and the rest being cut from 3mm plywood</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Laser Cutter</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3mm Plywood, 5mm Black tinted frosted acrylic, 3mm Black acrylic</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Visual Inspection to check all case pieces are correctly cut and sanding to clean up edges on the plywood parts</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Ensuring the laser cutter is shut before turning on the laser, having fire handling equipment available, not opening the laser cutter when it is on, monitoring the laser cutter to check nothing catches fire</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I laser cut the rest of the case pieces, because it is a very quick way to cut out plywood, which is a cheap material that is also widely recyclable.</a:t>
                      </a:r>
                      <a:endParaRPr lang="en-GB" sz="700" b="0" i="0" u="none" strike="noStrike">
                        <a:solidFill>
                          <a:srgbClr val="000000"/>
                        </a:solidFill>
                        <a:latin typeface="Calibri"/>
                      </a:endParaRPr>
                    </a:p>
                  </a:txBody>
                  <a:tcPr marL="3210" marR="3210" marT="3210" marB="0"/>
                </a:tc>
              </a:tr>
              <a:tr h="189400">
                <a:tc>
                  <a:txBody>
                    <a:bodyPr/>
                    <a:lstStyle/>
                    <a:p>
                      <a:pPr algn="ctr" fontAlgn="b"/>
                      <a:r>
                        <a:rPr lang="en-GB" sz="700" u="none" strike="noStrike"/>
                        <a:t>2</a:t>
                      </a:r>
                      <a:endParaRPr lang="en-GB" sz="700" b="0" i="0" u="none" strike="noStrike">
                        <a:solidFill>
                          <a:srgbClr val="000000"/>
                        </a:solidFill>
                        <a:latin typeface="Calibri"/>
                      </a:endParaRPr>
                    </a:p>
                  </a:txBody>
                  <a:tcPr marL="3210" marR="3210" marT="3210" marB="0"/>
                </a:tc>
                <a:tc>
                  <a:txBody>
                    <a:bodyPr/>
                    <a:lstStyle/>
                    <a:p>
                      <a:pPr algn="ctr" fontAlgn="b"/>
                      <a:r>
                        <a:rPr lang="en-GB" sz="700" u="none" strike="noStrike" dirty="0"/>
                        <a:t>4</a:t>
                      </a:r>
                      <a:endParaRPr lang="en-GB" sz="700" b="0" i="0" u="none" strike="noStrike" dirty="0">
                        <a:solidFill>
                          <a:srgbClr val="000000"/>
                        </a:solidFill>
                        <a:latin typeface="Calibri"/>
                      </a:endParaRPr>
                    </a:p>
                  </a:txBody>
                  <a:tcPr marL="3210" marR="3210" marT="3210" marB="0"/>
                </a:tc>
                <a:tc>
                  <a:txBody>
                    <a:bodyPr/>
                    <a:lstStyle/>
                    <a:p>
                      <a:pPr algn="ctr" fontAlgn="b"/>
                      <a:r>
                        <a:rPr lang="en-GB" sz="700" u="none" strike="noStrike"/>
                        <a:t>00:30</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dirty="0"/>
                        <a:t>Gluing panels together using wood glue and assembling the parts using a set square to ensure the parts are perpendicular from each other</a:t>
                      </a:r>
                      <a:endParaRPr lang="en-GB" sz="700" b="0" i="0" u="none" strike="noStrike" dirty="0">
                        <a:solidFill>
                          <a:srgbClr val="000000"/>
                        </a:solidFill>
                        <a:latin typeface="Calibri"/>
                      </a:endParaRPr>
                    </a:p>
                  </a:txBody>
                  <a:tcPr marL="3210" marR="3210" marT="3210" marB="0"/>
                </a:tc>
                <a:tc>
                  <a:txBody>
                    <a:bodyPr/>
                    <a:lstStyle/>
                    <a:p>
                      <a:pPr algn="l" fontAlgn="b"/>
                      <a:r>
                        <a:rPr lang="en-GB" sz="700" u="none" strike="noStrike"/>
                        <a:t>Glue</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Case parts</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Visual inspection to check parts are successfully connected to each other and gently checking all joints are strong when the glue has dried</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Wearing safety glasses, Washing hands after handling glue</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I glued the internal case pieces because it would make the joints I made in the wood, even stronger helping the ridgidity of the case.</a:t>
                      </a:r>
                      <a:endParaRPr lang="en-GB" sz="700" b="0" i="0" u="none" strike="noStrike">
                        <a:solidFill>
                          <a:srgbClr val="000000"/>
                        </a:solidFill>
                        <a:latin typeface="Calibri"/>
                      </a:endParaRPr>
                    </a:p>
                  </a:txBody>
                  <a:tcPr marL="3210" marR="3210" marT="3210" marB="0"/>
                </a:tc>
              </a:tr>
              <a:tr h="189400">
                <a:tc>
                  <a:txBody>
                    <a:bodyPr/>
                    <a:lstStyle/>
                    <a:p>
                      <a:pPr algn="ctr" fontAlgn="b"/>
                      <a:r>
                        <a:rPr lang="en-GB" sz="700" u="none" strike="noStrike"/>
                        <a:t>1</a:t>
                      </a:r>
                      <a:endParaRPr lang="en-GB" sz="700" b="0" i="0" u="none" strike="noStrike">
                        <a:solidFill>
                          <a:srgbClr val="000000"/>
                        </a:solidFill>
                        <a:latin typeface="Calibri"/>
                      </a:endParaRPr>
                    </a:p>
                  </a:txBody>
                  <a:tcPr marL="3210" marR="3210" marT="3210" marB="0"/>
                </a:tc>
                <a:tc>
                  <a:txBody>
                    <a:bodyPr/>
                    <a:lstStyle/>
                    <a:p>
                      <a:pPr algn="ctr" fontAlgn="b"/>
                      <a:r>
                        <a:rPr lang="en-GB" sz="700" u="none" strike="noStrike"/>
                        <a:t>5</a:t>
                      </a:r>
                      <a:endParaRPr lang="en-GB" sz="700" b="0" i="0" u="none" strike="noStrike">
                        <a:solidFill>
                          <a:srgbClr val="000000"/>
                        </a:solidFill>
                        <a:latin typeface="Calibri"/>
                      </a:endParaRPr>
                    </a:p>
                  </a:txBody>
                  <a:tcPr marL="3210" marR="3210" marT="3210" marB="0"/>
                </a:tc>
                <a:tc>
                  <a:txBody>
                    <a:bodyPr/>
                    <a:lstStyle/>
                    <a:p>
                      <a:pPr algn="ctr" fontAlgn="b"/>
                      <a:r>
                        <a:rPr lang="en-GB" sz="700" u="none" strike="noStrike" dirty="0"/>
                        <a:t>00:15</a:t>
                      </a:r>
                      <a:endParaRPr lang="en-GB" sz="700" b="0" i="0" u="none" strike="noStrike" dirty="0">
                        <a:solidFill>
                          <a:srgbClr val="000000"/>
                        </a:solidFill>
                        <a:latin typeface="Calibri"/>
                      </a:endParaRPr>
                    </a:p>
                  </a:txBody>
                  <a:tcPr marL="3210" marR="3210" marT="3210" marB="0"/>
                </a:tc>
                <a:tc>
                  <a:txBody>
                    <a:bodyPr/>
                    <a:lstStyle/>
                    <a:p>
                      <a:pPr algn="l" fontAlgn="b"/>
                      <a:r>
                        <a:rPr lang="en-GB" sz="700" u="none" strike="noStrike"/>
                        <a:t>Crimping the ends of the wires that connect to the power supply with 4.3mm Blue 1.1mm-2.6mm Eyelet Crimps and connecting </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Crimping tool</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22 AWG wire, crimping ends</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Visual check to ensure they are fully insulated, electrical test to check for continuity along the wire</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Making sure the wires are not connected when they are being crimped, making sure their fingers are not in the crimping tool when they are using it</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dirty="0"/>
                        <a:t>I crimped the internal power wires because it would prevent them from fraying, which could short or touch the case, this also makes them easy to connect and disconnect and insulates them from the case.</a:t>
                      </a:r>
                      <a:endParaRPr lang="en-GB" sz="700" b="0" i="0" u="none" strike="noStrike" dirty="0">
                        <a:solidFill>
                          <a:srgbClr val="000000"/>
                        </a:solidFill>
                        <a:latin typeface="Calibri"/>
                      </a:endParaRPr>
                    </a:p>
                  </a:txBody>
                  <a:tcPr marL="3210" marR="3210" marT="3210" marB="0"/>
                </a:tc>
              </a:tr>
            </a:tbl>
          </a:graphicData>
        </a:graphic>
      </p:graphicFrame>
    </p:spTree>
  </p:cSld>
  <p:clrMapOvr>
    <a:masterClrMapping/>
  </p:clrMapOvr>
  <p:transition advTm="10000"/>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Production Plan – part 2</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graphicFrame>
        <p:nvGraphicFramePr>
          <p:cNvPr id="7" name="Content Placeholder 6"/>
          <p:cNvGraphicFramePr>
            <a:graphicFrameLocks noGrp="1"/>
          </p:cNvGraphicFramePr>
          <p:nvPr>
            <p:ph idx="1"/>
          </p:nvPr>
        </p:nvGraphicFramePr>
        <p:xfrm>
          <a:off x="107504" y="1275608"/>
          <a:ext cx="8902295" cy="3484801"/>
        </p:xfrm>
        <a:graphic>
          <a:graphicData uri="http://schemas.openxmlformats.org/drawingml/2006/table">
            <a:tbl>
              <a:tblPr firstRow="1">
                <a:tableStyleId>{08FB837D-C827-4EFA-A057-4D05807E0F7C}</a:tableStyleId>
              </a:tblPr>
              <a:tblGrid>
                <a:gridCol w="288032"/>
                <a:gridCol w="288032"/>
                <a:gridCol w="288032"/>
                <a:gridCol w="1656184"/>
                <a:gridCol w="576064"/>
                <a:gridCol w="648072"/>
                <a:gridCol w="2016224"/>
                <a:gridCol w="1296144"/>
                <a:gridCol w="1845511"/>
              </a:tblGrid>
              <a:tr h="174512">
                <a:tc>
                  <a:txBody>
                    <a:bodyPr/>
                    <a:lstStyle/>
                    <a:p>
                      <a:pPr algn="ctr" fontAlgn="b"/>
                      <a:r>
                        <a:rPr lang="en-GB" sz="700" u="none" strike="noStrike" dirty="0"/>
                        <a:t>Phase</a:t>
                      </a:r>
                      <a:endParaRPr lang="en-GB" sz="700" b="0" i="0" u="none" strike="noStrike" dirty="0">
                        <a:solidFill>
                          <a:srgbClr val="000000"/>
                        </a:solidFill>
                        <a:latin typeface="Calibri"/>
                      </a:endParaRPr>
                    </a:p>
                  </a:txBody>
                  <a:tcPr marL="3210" marR="3210" marT="3210" marB="0"/>
                </a:tc>
                <a:tc>
                  <a:txBody>
                    <a:bodyPr/>
                    <a:lstStyle/>
                    <a:p>
                      <a:pPr algn="ctr" fontAlgn="b"/>
                      <a:r>
                        <a:rPr lang="en-GB" sz="700" u="none" strike="noStrike" dirty="0"/>
                        <a:t>Step</a:t>
                      </a:r>
                      <a:endParaRPr lang="en-GB" sz="700" b="0" i="0" u="none" strike="noStrike" dirty="0">
                        <a:solidFill>
                          <a:srgbClr val="000000"/>
                        </a:solidFill>
                        <a:latin typeface="Calibri"/>
                      </a:endParaRPr>
                    </a:p>
                  </a:txBody>
                  <a:tcPr marL="3210" marR="3210" marT="3210" marB="0"/>
                </a:tc>
                <a:tc>
                  <a:txBody>
                    <a:bodyPr/>
                    <a:lstStyle/>
                    <a:p>
                      <a:pPr algn="ctr" fontAlgn="b"/>
                      <a:r>
                        <a:rPr lang="en-GB" sz="700" u="none" strike="noStrike"/>
                        <a:t>Time</a:t>
                      </a:r>
                      <a:endParaRPr lang="en-GB" sz="700" b="0" i="0" u="none" strike="noStrike">
                        <a:solidFill>
                          <a:srgbClr val="000000"/>
                        </a:solidFill>
                        <a:latin typeface="Calibri"/>
                      </a:endParaRPr>
                    </a:p>
                  </a:txBody>
                  <a:tcPr marL="3210" marR="3210" marT="3210" marB="0"/>
                </a:tc>
                <a:tc>
                  <a:txBody>
                    <a:bodyPr/>
                    <a:lstStyle/>
                    <a:p>
                      <a:pPr algn="ctr" fontAlgn="b"/>
                      <a:r>
                        <a:rPr lang="en-GB" sz="700" u="none" strike="noStrike" dirty="0"/>
                        <a:t>Task</a:t>
                      </a:r>
                      <a:endParaRPr lang="en-GB" sz="700" b="0" i="0" u="none" strike="noStrike" dirty="0">
                        <a:solidFill>
                          <a:srgbClr val="000000"/>
                        </a:solidFill>
                        <a:latin typeface="Calibri"/>
                      </a:endParaRPr>
                    </a:p>
                  </a:txBody>
                  <a:tcPr marL="3210" marR="3210" marT="3210" marB="0"/>
                </a:tc>
                <a:tc>
                  <a:txBody>
                    <a:bodyPr/>
                    <a:lstStyle/>
                    <a:p>
                      <a:pPr algn="ctr" fontAlgn="b"/>
                      <a:r>
                        <a:rPr lang="en-GB" sz="700" u="none" strike="noStrike" dirty="0"/>
                        <a:t>Equipment</a:t>
                      </a:r>
                      <a:endParaRPr lang="en-GB" sz="700" b="0" i="0" u="none" strike="noStrike" dirty="0">
                        <a:solidFill>
                          <a:srgbClr val="000000"/>
                        </a:solidFill>
                        <a:latin typeface="Calibri"/>
                      </a:endParaRPr>
                    </a:p>
                  </a:txBody>
                  <a:tcPr marL="3210" marR="3210" marT="3210" marB="0"/>
                </a:tc>
                <a:tc>
                  <a:txBody>
                    <a:bodyPr/>
                    <a:lstStyle/>
                    <a:p>
                      <a:pPr algn="ctr" fontAlgn="b"/>
                      <a:r>
                        <a:rPr lang="en-GB" sz="700" u="none" strike="noStrike"/>
                        <a:t>Materials Used</a:t>
                      </a:r>
                      <a:endParaRPr lang="en-GB" sz="700" b="0" i="0" u="none" strike="noStrike">
                        <a:solidFill>
                          <a:srgbClr val="000000"/>
                        </a:solidFill>
                        <a:latin typeface="Calibri"/>
                      </a:endParaRPr>
                    </a:p>
                  </a:txBody>
                  <a:tcPr marL="3210" marR="3210" marT="3210" marB="0"/>
                </a:tc>
                <a:tc>
                  <a:txBody>
                    <a:bodyPr/>
                    <a:lstStyle/>
                    <a:p>
                      <a:pPr algn="ctr" fontAlgn="b"/>
                      <a:r>
                        <a:rPr lang="en-GB" sz="700" u="none" strike="noStrike" dirty="0"/>
                        <a:t>Quality control</a:t>
                      </a:r>
                      <a:endParaRPr lang="en-GB" sz="700" b="0" i="0" u="none" strike="noStrike" dirty="0">
                        <a:solidFill>
                          <a:srgbClr val="000000"/>
                        </a:solidFill>
                        <a:latin typeface="Calibri"/>
                      </a:endParaRPr>
                    </a:p>
                  </a:txBody>
                  <a:tcPr marL="3210" marR="3210" marT="3210" marB="0"/>
                </a:tc>
                <a:tc>
                  <a:txBody>
                    <a:bodyPr/>
                    <a:lstStyle/>
                    <a:p>
                      <a:pPr algn="ctr" fontAlgn="b"/>
                      <a:r>
                        <a:rPr lang="en-GB" sz="700" u="none" strike="noStrike"/>
                        <a:t>Safety Notes</a:t>
                      </a:r>
                      <a:endParaRPr lang="en-GB" sz="700" b="0" i="0" u="none" strike="noStrike">
                        <a:solidFill>
                          <a:srgbClr val="000000"/>
                        </a:solidFill>
                        <a:latin typeface="Calibri"/>
                      </a:endParaRPr>
                    </a:p>
                  </a:txBody>
                  <a:tcPr marL="3210" marR="3210" marT="3210" marB="0"/>
                </a:tc>
                <a:tc>
                  <a:txBody>
                    <a:bodyPr/>
                    <a:lstStyle/>
                    <a:p>
                      <a:pPr algn="ctr" fontAlgn="b"/>
                      <a:r>
                        <a:rPr lang="en-GB" sz="700" u="none" strike="noStrike" dirty="0"/>
                        <a:t>Justification</a:t>
                      </a:r>
                      <a:endParaRPr lang="en-GB" sz="700" b="0" i="0" u="none" strike="noStrike" dirty="0">
                        <a:solidFill>
                          <a:srgbClr val="000000"/>
                        </a:solidFill>
                        <a:latin typeface="Calibri"/>
                      </a:endParaRPr>
                    </a:p>
                  </a:txBody>
                  <a:tcPr marL="3210" marR="3210" marT="3210" marB="0"/>
                </a:tc>
              </a:tr>
              <a:tr h="545566">
                <a:tc>
                  <a:txBody>
                    <a:bodyPr/>
                    <a:lstStyle/>
                    <a:p>
                      <a:pPr algn="ctr" fontAlgn="b"/>
                      <a:r>
                        <a:rPr lang="en-GB" sz="700" u="none" strike="noStrike" dirty="0"/>
                        <a:t>2</a:t>
                      </a:r>
                      <a:endParaRPr lang="en-GB" sz="700" b="0" i="0" u="none" strike="noStrike" dirty="0">
                        <a:solidFill>
                          <a:srgbClr val="000000"/>
                        </a:solidFill>
                        <a:latin typeface="Calibri"/>
                      </a:endParaRPr>
                    </a:p>
                  </a:txBody>
                  <a:tcPr marL="3210" marR="3210" marT="3210" marB="0"/>
                </a:tc>
                <a:tc>
                  <a:txBody>
                    <a:bodyPr/>
                    <a:lstStyle/>
                    <a:p>
                      <a:pPr algn="ctr" fontAlgn="b"/>
                      <a:r>
                        <a:rPr lang="en-GB" sz="700" u="none" strike="noStrike"/>
                        <a:t>6</a:t>
                      </a:r>
                      <a:endParaRPr lang="en-GB" sz="700" b="0" i="0" u="none" strike="noStrike">
                        <a:solidFill>
                          <a:srgbClr val="000000"/>
                        </a:solidFill>
                        <a:latin typeface="Calibri"/>
                      </a:endParaRPr>
                    </a:p>
                  </a:txBody>
                  <a:tcPr marL="3210" marR="3210" marT="3210" marB="0"/>
                </a:tc>
                <a:tc>
                  <a:txBody>
                    <a:bodyPr/>
                    <a:lstStyle/>
                    <a:p>
                      <a:pPr algn="ctr" fontAlgn="b"/>
                      <a:r>
                        <a:rPr lang="en-GB" sz="700" u="none" strike="noStrike"/>
                        <a:t>00:15</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dirty="0"/>
                        <a:t>Soldering the crimped LED panel wires to the LED panels power pads with the cables lying flat and then soldering the flat flex wires to the led panels to the relevant data pads</a:t>
                      </a:r>
                      <a:endParaRPr lang="en-GB" sz="700" b="0" i="0" u="none" strike="noStrike" dirty="0">
                        <a:solidFill>
                          <a:srgbClr val="000000"/>
                        </a:solidFill>
                        <a:latin typeface="Calibri"/>
                      </a:endParaRPr>
                    </a:p>
                  </a:txBody>
                  <a:tcPr marL="3210" marR="3210" marT="3210" marB="0"/>
                </a:tc>
                <a:tc>
                  <a:txBody>
                    <a:bodyPr/>
                    <a:lstStyle/>
                    <a:p>
                      <a:pPr algn="l" fontAlgn="b"/>
                      <a:r>
                        <a:rPr lang="en-GB" sz="700" u="none" strike="noStrike"/>
                        <a:t>Soldering Iron</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Crimped wires, 3 wire flat flex cable, solder</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dirty="0"/>
                        <a:t>Visual check to make sure the solder joints look correct, temporarily attaching the LED panels to a test setup to ensure their </a:t>
                      </a:r>
                      <a:r>
                        <a:rPr lang="en-GB" sz="700" u="none" strike="noStrike" dirty="0" smtClean="0"/>
                        <a:t>correct </a:t>
                      </a:r>
                      <a:r>
                        <a:rPr lang="en-GB" sz="700" u="none" strike="noStrike" dirty="0"/>
                        <a:t>functionality, gentle pulling the wires to check the joint is strong</a:t>
                      </a:r>
                      <a:endParaRPr lang="en-GB" sz="700" b="0" i="0" u="none" strike="noStrike" dirty="0">
                        <a:solidFill>
                          <a:srgbClr val="000000"/>
                        </a:solidFill>
                        <a:latin typeface="Calibri"/>
                      </a:endParaRPr>
                    </a:p>
                  </a:txBody>
                  <a:tcPr marL="3210" marR="3210" marT="3210" marB="0"/>
                </a:tc>
                <a:tc>
                  <a:txBody>
                    <a:bodyPr/>
                    <a:lstStyle/>
                    <a:p>
                      <a:pPr algn="l" fontAlgn="b"/>
                      <a:r>
                        <a:rPr lang="en-GB" sz="700" u="none" strike="noStrike" dirty="0"/>
                        <a:t>Wearing Safety Glasses, making sure the led panels are not being touched when they are tested, </a:t>
                      </a:r>
                      <a:endParaRPr lang="en-GB" sz="700" b="0" i="0" u="none" strike="noStrike" dirty="0">
                        <a:solidFill>
                          <a:srgbClr val="000000"/>
                        </a:solidFill>
                        <a:latin typeface="Calibri"/>
                      </a:endParaRPr>
                    </a:p>
                  </a:txBody>
                  <a:tcPr marL="3210" marR="3210" marT="3210" marB="0"/>
                </a:tc>
                <a:tc>
                  <a:txBody>
                    <a:bodyPr/>
                    <a:lstStyle/>
                    <a:p>
                      <a:pPr algn="l" fontAlgn="b"/>
                      <a:r>
                        <a:rPr lang="en-GB" sz="700" u="none" strike="noStrike" dirty="0"/>
                        <a:t>I soldered new wires to the LED panels because the wires they came with were too short and flimsy.</a:t>
                      </a:r>
                      <a:endParaRPr lang="en-GB" sz="700" b="0" i="0" u="none" strike="noStrike" dirty="0">
                        <a:solidFill>
                          <a:srgbClr val="000000"/>
                        </a:solidFill>
                        <a:latin typeface="Calibri"/>
                      </a:endParaRPr>
                    </a:p>
                  </a:txBody>
                  <a:tcPr marL="3210" marR="3210" marT="3210" marB="0"/>
                </a:tc>
              </a:tr>
              <a:tr h="671513">
                <a:tc>
                  <a:txBody>
                    <a:bodyPr/>
                    <a:lstStyle/>
                    <a:p>
                      <a:pPr algn="ctr" fontAlgn="b"/>
                      <a:r>
                        <a:rPr lang="en-GB" sz="700" u="none" strike="noStrike" dirty="0"/>
                        <a:t>3</a:t>
                      </a:r>
                      <a:endParaRPr lang="en-GB" sz="700" b="0" i="0" u="none" strike="noStrike" dirty="0">
                        <a:solidFill>
                          <a:srgbClr val="000000"/>
                        </a:solidFill>
                        <a:latin typeface="Calibri"/>
                      </a:endParaRPr>
                    </a:p>
                  </a:txBody>
                  <a:tcPr marL="3210" marR="3210" marT="3210" marB="0"/>
                </a:tc>
                <a:tc>
                  <a:txBody>
                    <a:bodyPr/>
                    <a:lstStyle/>
                    <a:p>
                      <a:pPr algn="ctr" fontAlgn="b"/>
                      <a:r>
                        <a:rPr lang="en-GB" sz="700" u="none" strike="noStrike"/>
                        <a:t>7</a:t>
                      </a:r>
                      <a:endParaRPr lang="en-GB" sz="700" b="0" i="0" u="none" strike="noStrike">
                        <a:solidFill>
                          <a:srgbClr val="000000"/>
                        </a:solidFill>
                        <a:latin typeface="Calibri"/>
                      </a:endParaRPr>
                    </a:p>
                  </a:txBody>
                  <a:tcPr marL="3210" marR="3210" marT="3210" marB="0"/>
                </a:tc>
                <a:tc>
                  <a:txBody>
                    <a:bodyPr/>
                    <a:lstStyle/>
                    <a:p>
                      <a:pPr algn="ctr" fontAlgn="b"/>
                      <a:r>
                        <a:rPr lang="en-GB" sz="700" u="none" strike="noStrike"/>
                        <a:t>00:15</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Sticking the LED panels to the front LED backplane, with the LED panel that is to be connected to the control board at the bottom with wide double sided tape and masking tape holding down the wires so they are flat</a:t>
                      </a:r>
                      <a:endParaRPr lang="en-GB" sz="700" b="0" i="0" u="none" strike="noStrike">
                        <a:solidFill>
                          <a:srgbClr val="000000"/>
                        </a:solidFill>
                        <a:latin typeface="Calibri"/>
                      </a:endParaRPr>
                    </a:p>
                  </a:txBody>
                  <a:tcPr marL="3210" marR="3210" marT="3210" marB="0"/>
                </a:tc>
                <a:tc>
                  <a:txBody>
                    <a:bodyPr/>
                    <a:lstStyle/>
                    <a:p>
                      <a:pPr algn="l" fontAlgn="b"/>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Wide double sided tape, masking tape</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Visual check to make sure the LED panels are straight and in the right position and checking the tape is holding the wires flat. Testing the LED panels again to check they are functional</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dirty="0"/>
                        <a:t>Watching out for the sharp edges on the LED panels</a:t>
                      </a:r>
                      <a:endParaRPr lang="en-GB" sz="700" b="0" i="0" u="none" strike="noStrike" dirty="0">
                        <a:solidFill>
                          <a:srgbClr val="000000"/>
                        </a:solidFill>
                        <a:latin typeface="Calibri"/>
                      </a:endParaRPr>
                    </a:p>
                  </a:txBody>
                  <a:tcPr marL="3210" marR="3210" marT="3210" marB="0"/>
                </a:tc>
                <a:tc>
                  <a:txBody>
                    <a:bodyPr/>
                    <a:lstStyle/>
                    <a:p>
                      <a:pPr algn="l" fontAlgn="b"/>
                      <a:r>
                        <a:rPr lang="en-GB" sz="700" u="none" strike="noStrike" dirty="0"/>
                        <a:t>I stuck the LED panels to the backplane because the LED panels came on flexible PCBs and so stuck them to the backplane to keep them flat.</a:t>
                      </a:r>
                      <a:endParaRPr lang="en-GB" sz="700" b="0" i="0" u="none" strike="noStrike" dirty="0">
                        <a:solidFill>
                          <a:srgbClr val="000000"/>
                        </a:solidFill>
                        <a:latin typeface="Calibri"/>
                      </a:endParaRPr>
                    </a:p>
                  </a:txBody>
                  <a:tcPr marL="3210" marR="3210" marT="3210" marB="0"/>
                </a:tc>
              </a:tr>
              <a:tr h="514813">
                <a:tc>
                  <a:txBody>
                    <a:bodyPr/>
                    <a:lstStyle/>
                    <a:p>
                      <a:pPr algn="ctr" fontAlgn="b"/>
                      <a:r>
                        <a:rPr lang="en-GB" sz="700" u="none" strike="noStrike"/>
                        <a:t>3</a:t>
                      </a:r>
                      <a:endParaRPr lang="en-GB" sz="700" b="0" i="0" u="none" strike="noStrike">
                        <a:solidFill>
                          <a:srgbClr val="000000"/>
                        </a:solidFill>
                        <a:latin typeface="Calibri"/>
                      </a:endParaRPr>
                    </a:p>
                  </a:txBody>
                  <a:tcPr marL="3210" marR="3210" marT="3210" marB="0"/>
                </a:tc>
                <a:tc>
                  <a:txBody>
                    <a:bodyPr/>
                    <a:lstStyle/>
                    <a:p>
                      <a:pPr algn="ctr" fontAlgn="b"/>
                      <a:r>
                        <a:rPr lang="en-GB" sz="700" u="none" strike="noStrike" dirty="0"/>
                        <a:t>8</a:t>
                      </a:r>
                      <a:endParaRPr lang="en-GB" sz="700" b="0" i="0" u="none" strike="noStrike" dirty="0">
                        <a:solidFill>
                          <a:srgbClr val="000000"/>
                        </a:solidFill>
                        <a:latin typeface="Calibri"/>
                      </a:endParaRPr>
                    </a:p>
                  </a:txBody>
                  <a:tcPr marL="3210" marR="3210" marT="3210" marB="0"/>
                </a:tc>
                <a:tc>
                  <a:txBody>
                    <a:bodyPr/>
                    <a:lstStyle/>
                    <a:p>
                      <a:pPr algn="ctr" fontAlgn="b"/>
                      <a:r>
                        <a:rPr lang="en-GB" sz="700" u="none" strike="noStrike"/>
                        <a:t>00:05</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Attaching the power supply to the power supply holder with M3 nuts and bolts</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Pliers and Screwdriver</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M3 Nuts and Bolts</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Visual check to make sure they are all in correctly and gentle test to check it is secured properly</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Making sure the power supply is not connected when attaching it</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I attached the power supply with M3 nuts and bolts to allow the power supply to be removed if required.</a:t>
                      </a:r>
                      <a:endParaRPr lang="en-GB" sz="700" b="0" i="0" u="none" strike="noStrike">
                        <a:solidFill>
                          <a:srgbClr val="000000"/>
                        </a:solidFill>
                        <a:latin typeface="Calibri"/>
                      </a:endParaRPr>
                    </a:p>
                  </a:txBody>
                  <a:tcPr marL="3210" marR="3210" marT="3210" marB="0"/>
                </a:tc>
              </a:tr>
              <a:tr h="514813">
                <a:tc>
                  <a:txBody>
                    <a:bodyPr/>
                    <a:lstStyle/>
                    <a:p>
                      <a:pPr algn="ctr" fontAlgn="b"/>
                      <a:r>
                        <a:rPr lang="en-GB" sz="700" u="none" strike="noStrike"/>
                        <a:t>4</a:t>
                      </a:r>
                      <a:endParaRPr lang="en-GB" sz="700" b="0" i="0" u="none" strike="noStrike">
                        <a:solidFill>
                          <a:srgbClr val="000000"/>
                        </a:solidFill>
                        <a:latin typeface="Calibri"/>
                      </a:endParaRPr>
                    </a:p>
                  </a:txBody>
                  <a:tcPr marL="3210" marR="3210" marT="3210" marB="0"/>
                </a:tc>
                <a:tc>
                  <a:txBody>
                    <a:bodyPr/>
                    <a:lstStyle/>
                    <a:p>
                      <a:pPr algn="ctr" fontAlgn="b"/>
                      <a:r>
                        <a:rPr lang="en-GB" sz="700" u="none" strike="noStrike"/>
                        <a:t>9</a:t>
                      </a:r>
                      <a:endParaRPr lang="en-GB" sz="700" b="0" i="0" u="none" strike="noStrike">
                        <a:solidFill>
                          <a:srgbClr val="000000"/>
                        </a:solidFill>
                        <a:latin typeface="Calibri"/>
                      </a:endParaRPr>
                    </a:p>
                  </a:txBody>
                  <a:tcPr marL="3210" marR="3210" marT="3210" marB="0"/>
                </a:tc>
                <a:tc>
                  <a:txBody>
                    <a:bodyPr/>
                    <a:lstStyle/>
                    <a:p>
                      <a:pPr algn="ctr" fontAlgn="b"/>
                      <a:r>
                        <a:rPr lang="en-GB" sz="700" u="none" strike="noStrike" dirty="0"/>
                        <a:t>00:10</a:t>
                      </a:r>
                      <a:endParaRPr lang="en-GB" sz="700" b="0" i="0" u="none" strike="noStrike" dirty="0">
                        <a:solidFill>
                          <a:srgbClr val="000000"/>
                        </a:solidFill>
                        <a:latin typeface="Calibri"/>
                      </a:endParaRPr>
                    </a:p>
                  </a:txBody>
                  <a:tcPr marL="3210" marR="3210" marT="3210" marB="0"/>
                </a:tc>
                <a:tc>
                  <a:txBody>
                    <a:bodyPr/>
                    <a:lstStyle/>
                    <a:p>
                      <a:pPr algn="l" fontAlgn="b"/>
                      <a:r>
                        <a:rPr lang="en-GB" sz="700" u="none" strike="noStrike" dirty="0"/>
                        <a:t>Attaching the relevant wires to the power supply with the mains wires connected to the mains terminal and the low-voltage wires connected to the low-voltage terminals</a:t>
                      </a:r>
                      <a:endParaRPr lang="en-GB" sz="700" b="0" i="0" u="none" strike="noStrike" dirty="0">
                        <a:solidFill>
                          <a:srgbClr val="000000"/>
                        </a:solidFill>
                        <a:latin typeface="Calibri"/>
                      </a:endParaRPr>
                    </a:p>
                  </a:txBody>
                  <a:tcPr marL="3210" marR="3210" marT="3210" marB="0"/>
                </a:tc>
                <a:tc>
                  <a:txBody>
                    <a:bodyPr/>
                    <a:lstStyle/>
                    <a:p>
                      <a:pPr algn="l" fontAlgn="b"/>
                      <a:r>
                        <a:rPr lang="en-GB" sz="700" u="none" strike="noStrike"/>
                        <a:t>Screwdriver</a:t>
                      </a:r>
                      <a:endParaRPr lang="en-GB" sz="700" b="0" i="0" u="none" strike="noStrike">
                        <a:solidFill>
                          <a:srgbClr val="000000"/>
                        </a:solidFill>
                        <a:latin typeface="Calibri"/>
                      </a:endParaRPr>
                    </a:p>
                  </a:txBody>
                  <a:tcPr marL="3210" marR="3210" marT="3210" marB="0"/>
                </a:tc>
                <a:tc>
                  <a:txBody>
                    <a:bodyPr/>
                    <a:lstStyle/>
                    <a:p>
                      <a:pPr algn="l" fontAlgn="b"/>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Visual check to make sure they are attached in correctly and gentle test to check they are secured properly</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Making sure the mains wires are not plugged in when attaching them and checking that the terminals are not being shorted</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I attached the crimped wires to the power supply before I assembled the rest of the case before it was too hard to do it.</a:t>
                      </a:r>
                      <a:endParaRPr lang="en-GB" sz="700" b="0" i="0" u="none" strike="noStrike">
                        <a:solidFill>
                          <a:srgbClr val="000000"/>
                        </a:solidFill>
                        <a:latin typeface="Calibri"/>
                      </a:endParaRPr>
                    </a:p>
                  </a:txBody>
                  <a:tcPr marL="3210" marR="3210" marT="3210" marB="0"/>
                </a:tc>
              </a:tr>
              <a:tr h="837211">
                <a:tc>
                  <a:txBody>
                    <a:bodyPr/>
                    <a:lstStyle/>
                    <a:p>
                      <a:pPr algn="ctr" fontAlgn="b"/>
                      <a:r>
                        <a:rPr lang="en-GB" sz="700" u="none" strike="noStrike"/>
                        <a:t>1</a:t>
                      </a:r>
                      <a:endParaRPr lang="en-GB" sz="700" b="0" i="0" u="none" strike="noStrike">
                        <a:solidFill>
                          <a:srgbClr val="000000"/>
                        </a:solidFill>
                        <a:latin typeface="Calibri"/>
                      </a:endParaRPr>
                    </a:p>
                  </a:txBody>
                  <a:tcPr marL="3210" marR="3210" marT="3210" marB="0"/>
                </a:tc>
                <a:tc>
                  <a:txBody>
                    <a:bodyPr/>
                    <a:lstStyle/>
                    <a:p>
                      <a:pPr algn="ctr" fontAlgn="b"/>
                      <a:r>
                        <a:rPr lang="en-GB" sz="700" u="none" strike="noStrike" dirty="0"/>
                        <a:t>10</a:t>
                      </a:r>
                      <a:endParaRPr lang="en-GB" sz="700" b="0" i="0" u="none" strike="noStrike" dirty="0">
                        <a:solidFill>
                          <a:srgbClr val="000000"/>
                        </a:solidFill>
                        <a:latin typeface="Calibri"/>
                      </a:endParaRPr>
                    </a:p>
                  </a:txBody>
                  <a:tcPr marL="3210" marR="3210" marT="3210" marB="0"/>
                </a:tc>
                <a:tc>
                  <a:txBody>
                    <a:bodyPr/>
                    <a:lstStyle/>
                    <a:p>
                      <a:pPr algn="ctr" fontAlgn="b"/>
                      <a:r>
                        <a:rPr lang="en-GB" sz="700" u="none" strike="noStrike" dirty="0"/>
                        <a:t>00:45</a:t>
                      </a:r>
                      <a:endParaRPr lang="en-GB" sz="700" b="0" i="0" u="none" strike="noStrike" dirty="0">
                        <a:solidFill>
                          <a:srgbClr val="000000"/>
                        </a:solidFill>
                        <a:latin typeface="Calibri"/>
                      </a:endParaRPr>
                    </a:p>
                  </a:txBody>
                  <a:tcPr marL="3210" marR="3210" marT="3210" marB="0"/>
                </a:tc>
                <a:tc>
                  <a:txBody>
                    <a:bodyPr/>
                    <a:lstStyle/>
                    <a:p>
                      <a:pPr algn="l" fontAlgn="b"/>
                      <a:r>
                        <a:rPr lang="en-GB" sz="700" u="none" strike="noStrike"/>
                        <a:t>Assembling the circuit board with the relevant components on the BOM starting with the SD card slot then, resistors, diodes, crystal, switch, button, ceramic capacitors, IC sockets, LEDs, headers, terminal sockets, voltage regulators, RCA connectors and finally, inserting the ICs</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Soldering iron</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PCB, solder, relevant components from BOM, cutters, </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Visual check to ensure joints are correct, all leads are cut, continuity test to check all joints are conductive and electrical test to check the control board is functioning correctly</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Wearing safety goggles, ensuring not touching the tip of soldering iron, angle the board away from eyes when cutting leads, allowing joint to cool before touching</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dirty="0"/>
                        <a:t>I assembled the PCB starting with the SD card socket and then put in the rest of the components in size order to make sure they go in straight.</a:t>
                      </a:r>
                      <a:endParaRPr lang="en-GB" sz="700" b="0" i="0" u="none" strike="noStrike" dirty="0">
                        <a:solidFill>
                          <a:srgbClr val="000000"/>
                        </a:solidFill>
                        <a:latin typeface="Calibri"/>
                      </a:endParaRPr>
                    </a:p>
                  </a:txBody>
                  <a:tcPr marL="3210" marR="3210" marT="3210" marB="0"/>
                </a:tc>
              </a:tr>
            </a:tbl>
          </a:graphicData>
        </a:graphic>
      </p:graphicFrame>
    </p:spTree>
  </p:cSld>
  <p:clrMapOvr>
    <a:masterClrMapping/>
  </p:clrMapOvr>
  <p:transition advTm="10000"/>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Production Plan – part 3</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
        <p:nvSpPr>
          <p:cNvPr id="9" name="TextBox 8"/>
          <p:cNvSpPr txBox="1"/>
          <p:nvPr/>
        </p:nvSpPr>
        <p:spPr>
          <a:xfrm>
            <a:off x="323528" y="4443958"/>
            <a:ext cx="617477" cy="200055"/>
          </a:xfrm>
          <a:prstGeom prst="rect">
            <a:avLst/>
          </a:prstGeom>
          <a:noFill/>
        </p:spPr>
        <p:txBody>
          <a:bodyPr wrap="none" rtlCol="0">
            <a:spAutoFit/>
          </a:bodyPr>
          <a:lstStyle/>
          <a:p>
            <a:r>
              <a:rPr lang="en-GB" sz="700" dirty="0" smtClean="0"/>
              <a:t>Total: 6:30</a:t>
            </a:r>
            <a:endParaRPr lang="en-GB" sz="700" dirty="0"/>
          </a:p>
        </p:txBody>
      </p:sp>
      <p:graphicFrame>
        <p:nvGraphicFramePr>
          <p:cNvPr id="7" name="Content Placeholder 6"/>
          <p:cNvGraphicFramePr>
            <a:graphicFrameLocks noGrp="1"/>
          </p:cNvGraphicFramePr>
          <p:nvPr>
            <p:ph idx="1"/>
          </p:nvPr>
        </p:nvGraphicFramePr>
        <p:xfrm>
          <a:off x="107504" y="1347614"/>
          <a:ext cx="8928993" cy="3061754"/>
        </p:xfrm>
        <a:graphic>
          <a:graphicData uri="http://schemas.openxmlformats.org/drawingml/2006/table">
            <a:tbl>
              <a:tblPr firstRow="1">
                <a:tableStyleId>{08FB837D-C827-4EFA-A057-4D05807E0F7C}</a:tableStyleId>
              </a:tblPr>
              <a:tblGrid>
                <a:gridCol w="288032"/>
                <a:gridCol w="216024"/>
                <a:gridCol w="288032"/>
                <a:gridCol w="1656184"/>
                <a:gridCol w="576064"/>
                <a:gridCol w="720080"/>
                <a:gridCol w="1656184"/>
                <a:gridCol w="1584176"/>
                <a:gridCol w="1944217"/>
              </a:tblGrid>
              <a:tr h="119763">
                <a:tc>
                  <a:txBody>
                    <a:bodyPr/>
                    <a:lstStyle/>
                    <a:p>
                      <a:pPr algn="ctr" fontAlgn="b"/>
                      <a:r>
                        <a:rPr lang="en-GB" sz="700" u="none" strike="noStrike" dirty="0"/>
                        <a:t>Phase</a:t>
                      </a:r>
                      <a:endParaRPr lang="en-GB" sz="700" b="0" i="0" u="none" strike="noStrike" dirty="0">
                        <a:solidFill>
                          <a:srgbClr val="000000"/>
                        </a:solidFill>
                        <a:latin typeface="Calibri"/>
                      </a:endParaRPr>
                    </a:p>
                  </a:txBody>
                  <a:tcPr marL="3210" marR="3210" marT="3210" marB="0"/>
                </a:tc>
                <a:tc>
                  <a:txBody>
                    <a:bodyPr/>
                    <a:lstStyle/>
                    <a:p>
                      <a:pPr algn="ctr" fontAlgn="b"/>
                      <a:r>
                        <a:rPr lang="en-GB" sz="700" u="none" strike="noStrike" dirty="0"/>
                        <a:t>Step</a:t>
                      </a:r>
                      <a:endParaRPr lang="en-GB" sz="700" b="0" i="0" u="none" strike="noStrike" dirty="0">
                        <a:solidFill>
                          <a:srgbClr val="000000"/>
                        </a:solidFill>
                        <a:latin typeface="Calibri"/>
                      </a:endParaRPr>
                    </a:p>
                  </a:txBody>
                  <a:tcPr marL="3210" marR="3210" marT="3210" marB="0"/>
                </a:tc>
                <a:tc>
                  <a:txBody>
                    <a:bodyPr/>
                    <a:lstStyle/>
                    <a:p>
                      <a:pPr algn="ctr" fontAlgn="b"/>
                      <a:r>
                        <a:rPr lang="en-GB" sz="700" u="none" strike="noStrike"/>
                        <a:t>Time</a:t>
                      </a:r>
                      <a:endParaRPr lang="en-GB" sz="700" b="0" i="0" u="none" strike="noStrike">
                        <a:solidFill>
                          <a:srgbClr val="000000"/>
                        </a:solidFill>
                        <a:latin typeface="Calibri"/>
                      </a:endParaRPr>
                    </a:p>
                  </a:txBody>
                  <a:tcPr marL="3210" marR="3210" marT="3210" marB="0"/>
                </a:tc>
                <a:tc>
                  <a:txBody>
                    <a:bodyPr/>
                    <a:lstStyle/>
                    <a:p>
                      <a:pPr algn="ctr" fontAlgn="b"/>
                      <a:r>
                        <a:rPr lang="en-GB" sz="700" u="none" strike="noStrike" dirty="0"/>
                        <a:t>Task</a:t>
                      </a:r>
                      <a:endParaRPr lang="en-GB" sz="700" b="0" i="0" u="none" strike="noStrike" dirty="0">
                        <a:solidFill>
                          <a:srgbClr val="000000"/>
                        </a:solidFill>
                        <a:latin typeface="Calibri"/>
                      </a:endParaRPr>
                    </a:p>
                  </a:txBody>
                  <a:tcPr marL="3210" marR="3210" marT="3210" marB="0"/>
                </a:tc>
                <a:tc>
                  <a:txBody>
                    <a:bodyPr/>
                    <a:lstStyle/>
                    <a:p>
                      <a:pPr algn="ctr" fontAlgn="b"/>
                      <a:r>
                        <a:rPr lang="en-GB" sz="700" u="none" strike="noStrike" dirty="0"/>
                        <a:t>Equipment</a:t>
                      </a:r>
                      <a:endParaRPr lang="en-GB" sz="700" b="0" i="0" u="none" strike="noStrike" dirty="0">
                        <a:solidFill>
                          <a:srgbClr val="000000"/>
                        </a:solidFill>
                        <a:latin typeface="Calibri"/>
                      </a:endParaRPr>
                    </a:p>
                  </a:txBody>
                  <a:tcPr marL="3210" marR="3210" marT="3210" marB="0"/>
                </a:tc>
                <a:tc>
                  <a:txBody>
                    <a:bodyPr/>
                    <a:lstStyle/>
                    <a:p>
                      <a:pPr algn="ctr" fontAlgn="b"/>
                      <a:r>
                        <a:rPr lang="en-GB" sz="700" u="none" strike="noStrike" dirty="0"/>
                        <a:t>Materials Used</a:t>
                      </a:r>
                      <a:endParaRPr lang="en-GB" sz="700" b="0" i="0" u="none" strike="noStrike" dirty="0">
                        <a:solidFill>
                          <a:srgbClr val="000000"/>
                        </a:solidFill>
                        <a:latin typeface="Calibri"/>
                      </a:endParaRPr>
                    </a:p>
                  </a:txBody>
                  <a:tcPr marL="3210" marR="3210" marT="3210" marB="0"/>
                </a:tc>
                <a:tc>
                  <a:txBody>
                    <a:bodyPr/>
                    <a:lstStyle/>
                    <a:p>
                      <a:pPr algn="ctr" fontAlgn="b"/>
                      <a:r>
                        <a:rPr lang="en-GB" sz="700" u="none" strike="noStrike"/>
                        <a:t>Quality control</a:t>
                      </a:r>
                      <a:endParaRPr lang="en-GB" sz="700" b="0" i="0" u="none" strike="noStrike">
                        <a:solidFill>
                          <a:srgbClr val="000000"/>
                        </a:solidFill>
                        <a:latin typeface="Calibri"/>
                      </a:endParaRPr>
                    </a:p>
                  </a:txBody>
                  <a:tcPr marL="3210" marR="3210" marT="3210" marB="0"/>
                </a:tc>
                <a:tc>
                  <a:txBody>
                    <a:bodyPr/>
                    <a:lstStyle/>
                    <a:p>
                      <a:pPr algn="ctr" fontAlgn="b"/>
                      <a:r>
                        <a:rPr lang="en-GB" sz="700" u="none" strike="noStrike" dirty="0"/>
                        <a:t>Safety Notes</a:t>
                      </a:r>
                      <a:endParaRPr lang="en-GB" sz="700" b="0" i="0" u="none" strike="noStrike" dirty="0">
                        <a:solidFill>
                          <a:srgbClr val="000000"/>
                        </a:solidFill>
                        <a:latin typeface="Calibri"/>
                      </a:endParaRPr>
                    </a:p>
                  </a:txBody>
                  <a:tcPr marL="3210" marR="3210" marT="3210" marB="0"/>
                </a:tc>
                <a:tc>
                  <a:txBody>
                    <a:bodyPr/>
                    <a:lstStyle/>
                    <a:p>
                      <a:pPr algn="ctr" fontAlgn="b"/>
                      <a:r>
                        <a:rPr lang="en-GB" sz="700" u="none" strike="noStrike" dirty="0"/>
                        <a:t>Justification</a:t>
                      </a:r>
                      <a:endParaRPr lang="en-GB" sz="700" b="0" i="0" u="none" strike="noStrike" dirty="0">
                        <a:solidFill>
                          <a:srgbClr val="000000"/>
                        </a:solidFill>
                        <a:latin typeface="Calibri"/>
                      </a:endParaRPr>
                    </a:p>
                  </a:txBody>
                  <a:tcPr marL="3210" marR="3210" marT="3210" marB="0"/>
                </a:tc>
              </a:tr>
              <a:tr h="565727">
                <a:tc>
                  <a:txBody>
                    <a:bodyPr/>
                    <a:lstStyle/>
                    <a:p>
                      <a:pPr algn="ctr" fontAlgn="b"/>
                      <a:r>
                        <a:rPr lang="en-GB" sz="700" u="none" strike="noStrike" dirty="0"/>
                        <a:t>1</a:t>
                      </a:r>
                      <a:endParaRPr lang="en-GB" sz="700" b="0" i="0" u="none" strike="noStrike" dirty="0">
                        <a:solidFill>
                          <a:srgbClr val="000000"/>
                        </a:solidFill>
                        <a:latin typeface="Calibri"/>
                      </a:endParaRPr>
                    </a:p>
                  </a:txBody>
                  <a:tcPr marL="3210" marR="3210" marT="3210" marB="0"/>
                </a:tc>
                <a:tc>
                  <a:txBody>
                    <a:bodyPr/>
                    <a:lstStyle/>
                    <a:p>
                      <a:pPr algn="ctr" fontAlgn="b"/>
                      <a:r>
                        <a:rPr lang="en-GB" sz="700" u="none" strike="noStrike"/>
                        <a:t>11</a:t>
                      </a:r>
                      <a:endParaRPr lang="en-GB" sz="700" b="0" i="0" u="none" strike="noStrike">
                        <a:solidFill>
                          <a:srgbClr val="000000"/>
                        </a:solidFill>
                        <a:latin typeface="Calibri"/>
                      </a:endParaRPr>
                    </a:p>
                  </a:txBody>
                  <a:tcPr marL="3210" marR="3210" marT="3210" marB="0"/>
                </a:tc>
                <a:tc>
                  <a:txBody>
                    <a:bodyPr/>
                    <a:lstStyle/>
                    <a:p>
                      <a:pPr algn="ctr" fontAlgn="b"/>
                      <a:r>
                        <a:rPr lang="en-GB" sz="700" u="none" strike="noStrike"/>
                        <a:t>00:15</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Printing four PCB spacers on a 3D printer with the file "PCB Spacer.stl" with any colour PLA, with layer height on smallest and with the largest infill percentage.</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3D printer, chisel</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Any colour PLA filament</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Physical check to ensure printed correctly, measurement with callipers to check it is the correct height, testing an M3 bolt to check it fits correctly</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dirty="0"/>
                        <a:t>Wearing gloves, waiting for print bed to cool down before removing print, using the chisel away from yourself to prevent stabbing yourself</a:t>
                      </a:r>
                      <a:endParaRPr lang="en-GB" sz="700" b="0" i="0" u="none" strike="noStrike" dirty="0">
                        <a:solidFill>
                          <a:srgbClr val="000000"/>
                        </a:solidFill>
                        <a:latin typeface="Calibri"/>
                      </a:endParaRPr>
                    </a:p>
                  </a:txBody>
                  <a:tcPr marL="3210" marR="3210" marT="3210" marB="0"/>
                </a:tc>
                <a:tc>
                  <a:txBody>
                    <a:bodyPr/>
                    <a:lstStyle/>
                    <a:p>
                      <a:pPr algn="l" fontAlgn="b"/>
                      <a:r>
                        <a:rPr lang="en-GB" sz="700" u="none" strike="noStrike" dirty="0"/>
                        <a:t>I 3D printed the spacers for the PCB due to the precise spacing to allow the ports to line up with the connectors, I used the most detail and solid infill to get the strongest ones.</a:t>
                      </a:r>
                      <a:endParaRPr lang="en-GB" sz="700" b="0" i="0" u="none" strike="noStrike" dirty="0">
                        <a:solidFill>
                          <a:srgbClr val="000000"/>
                        </a:solidFill>
                        <a:latin typeface="Calibri"/>
                      </a:endParaRPr>
                    </a:p>
                  </a:txBody>
                  <a:tcPr marL="3210" marR="3210" marT="3210" marB="0"/>
                </a:tc>
              </a:tr>
              <a:tr h="394630">
                <a:tc>
                  <a:txBody>
                    <a:bodyPr/>
                    <a:lstStyle/>
                    <a:p>
                      <a:pPr algn="ctr" fontAlgn="b"/>
                      <a:r>
                        <a:rPr lang="en-GB" sz="700" u="none" strike="noStrike"/>
                        <a:t>3</a:t>
                      </a:r>
                      <a:endParaRPr lang="en-GB" sz="700" b="0" i="0" u="none" strike="noStrike">
                        <a:solidFill>
                          <a:srgbClr val="000000"/>
                        </a:solidFill>
                        <a:latin typeface="Calibri"/>
                      </a:endParaRPr>
                    </a:p>
                  </a:txBody>
                  <a:tcPr marL="3210" marR="3210" marT="3210" marB="0"/>
                </a:tc>
                <a:tc>
                  <a:txBody>
                    <a:bodyPr/>
                    <a:lstStyle/>
                    <a:p>
                      <a:pPr algn="ctr" fontAlgn="b"/>
                      <a:r>
                        <a:rPr lang="en-GB" sz="700" u="none" strike="noStrike" dirty="0"/>
                        <a:t>12</a:t>
                      </a:r>
                      <a:endParaRPr lang="en-GB" sz="700" b="0" i="0" u="none" strike="noStrike" dirty="0">
                        <a:solidFill>
                          <a:srgbClr val="000000"/>
                        </a:solidFill>
                        <a:latin typeface="Calibri"/>
                      </a:endParaRPr>
                    </a:p>
                  </a:txBody>
                  <a:tcPr marL="3210" marR="3210" marT="3210" marB="0"/>
                </a:tc>
                <a:tc>
                  <a:txBody>
                    <a:bodyPr/>
                    <a:lstStyle/>
                    <a:p>
                      <a:pPr algn="ctr" fontAlgn="b"/>
                      <a:r>
                        <a:rPr lang="en-GB" sz="700" u="none" strike="noStrike"/>
                        <a:t>00:10</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dirty="0"/>
                        <a:t>Attaching the PCB to the back panel with the 3D printed spacers and M3 nuts and bolts</a:t>
                      </a:r>
                      <a:endParaRPr lang="en-GB" sz="700" b="0" i="0" u="none" strike="noStrike" dirty="0">
                        <a:solidFill>
                          <a:srgbClr val="000000"/>
                        </a:solidFill>
                        <a:latin typeface="Calibri"/>
                      </a:endParaRPr>
                    </a:p>
                  </a:txBody>
                  <a:tcPr marL="3210" marR="3210" marT="3210" marB="0"/>
                </a:tc>
                <a:tc>
                  <a:txBody>
                    <a:bodyPr/>
                    <a:lstStyle/>
                    <a:p>
                      <a:pPr algn="l" fontAlgn="b"/>
                      <a:r>
                        <a:rPr lang="en-GB" sz="700" u="none" strike="noStrike"/>
                        <a:t>Pliers and Screwdriver</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M3 Nuts and Bolts</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Visual check to ensure the PCB is attached correctly, and gentle pull to check the PCB is secured correctly</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Ensuring you don’t accidentally stab yourself with the screwdriver or pliers</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I attached the PCB with M3 nuts and bolts to allow the PCB to be easily removed if required.</a:t>
                      </a:r>
                      <a:endParaRPr lang="en-GB" sz="700" b="0" i="0" u="none" strike="noStrike">
                        <a:solidFill>
                          <a:srgbClr val="000000"/>
                        </a:solidFill>
                        <a:latin typeface="Calibri"/>
                      </a:endParaRPr>
                    </a:p>
                  </a:txBody>
                  <a:tcPr marL="3210" marR="3210" marT="3210" marB="0"/>
                </a:tc>
              </a:tr>
              <a:tr h="737925">
                <a:tc>
                  <a:txBody>
                    <a:bodyPr/>
                    <a:lstStyle/>
                    <a:p>
                      <a:pPr algn="ctr" fontAlgn="b"/>
                      <a:r>
                        <a:rPr lang="en-GB" sz="700" u="none" strike="noStrike"/>
                        <a:t>5</a:t>
                      </a:r>
                      <a:endParaRPr lang="en-GB" sz="700" b="0" i="0" u="none" strike="noStrike">
                        <a:solidFill>
                          <a:srgbClr val="000000"/>
                        </a:solidFill>
                        <a:latin typeface="Calibri"/>
                      </a:endParaRPr>
                    </a:p>
                  </a:txBody>
                  <a:tcPr marL="3210" marR="3210" marT="3210" marB="0"/>
                </a:tc>
                <a:tc>
                  <a:txBody>
                    <a:bodyPr/>
                    <a:lstStyle/>
                    <a:p>
                      <a:pPr algn="ctr" fontAlgn="b"/>
                      <a:r>
                        <a:rPr lang="en-GB" sz="700" u="none" strike="noStrike" dirty="0"/>
                        <a:t>13</a:t>
                      </a:r>
                      <a:endParaRPr lang="en-GB" sz="700" b="0" i="0" u="none" strike="noStrike" dirty="0">
                        <a:solidFill>
                          <a:srgbClr val="000000"/>
                        </a:solidFill>
                        <a:latin typeface="Calibri"/>
                      </a:endParaRPr>
                    </a:p>
                  </a:txBody>
                  <a:tcPr marL="3210" marR="3210" marT="3210" marB="0"/>
                </a:tc>
                <a:tc>
                  <a:txBody>
                    <a:bodyPr/>
                    <a:lstStyle/>
                    <a:p>
                      <a:pPr algn="ctr" fontAlgn="b"/>
                      <a:r>
                        <a:rPr lang="en-GB" sz="700" u="none" strike="noStrike" dirty="0"/>
                        <a:t>00:15</a:t>
                      </a:r>
                      <a:endParaRPr lang="en-GB" sz="700" b="0" i="0" u="none" strike="noStrike" dirty="0">
                        <a:solidFill>
                          <a:srgbClr val="000000"/>
                        </a:solidFill>
                        <a:latin typeface="Calibri"/>
                      </a:endParaRPr>
                    </a:p>
                  </a:txBody>
                  <a:tcPr marL="3210" marR="3210" marT="3210" marB="0"/>
                </a:tc>
                <a:tc>
                  <a:txBody>
                    <a:bodyPr/>
                    <a:lstStyle/>
                    <a:p>
                      <a:pPr algn="l" fontAlgn="b"/>
                      <a:r>
                        <a:rPr lang="en-GB" sz="700" u="none" strike="noStrike"/>
                        <a:t>Assembling all of the case pieces together in the main frame and bending the IR receiver to fit in the case and inserting the power supply cables into the power switch and IEC socket and attaching the cables to the PCB</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Pliers and Screwdriver</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Electrical tape, wood screws</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Visual check to ensure all case pieces are aligned correctly, the connectors are in the correct sockets and electrical test to check the case is insulated from the mains power</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Making sure the mains power is disconnected before assembling, and taking care when inserting the screws</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I made the IR receiver fit next to the LED panels to make it be discrete and not noticible so it doesn’t affect the looks of the case.</a:t>
                      </a:r>
                      <a:endParaRPr lang="en-GB" sz="700" b="0" i="0" u="none" strike="noStrike">
                        <a:solidFill>
                          <a:srgbClr val="000000"/>
                        </a:solidFill>
                        <a:latin typeface="Calibri"/>
                      </a:endParaRPr>
                    </a:p>
                  </a:txBody>
                  <a:tcPr marL="3210" marR="3210" marT="3210" marB="0"/>
                </a:tc>
              </a:tr>
              <a:tr h="474166">
                <a:tc>
                  <a:txBody>
                    <a:bodyPr/>
                    <a:lstStyle/>
                    <a:p>
                      <a:pPr algn="ctr" fontAlgn="b"/>
                      <a:r>
                        <a:rPr lang="en-GB" sz="700" u="none" strike="noStrike"/>
                        <a:t>6</a:t>
                      </a:r>
                      <a:endParaRPr lang="en-GB" sz="700" b="0" i="0" u="none" strike="noStrike">
                        <a:solidFill>
                          <a:srgbClr val="000000"/>
                        </a:solidFill>
                        <a:latin typeface="Calibri"/>
                      </a:endParaRPr>
                    </a:p>
                  </a:txBody>
                  <a:tcPr marL="3210" marR="3210" marT="3210" marB="0"/>
                </a:tc>
                <a:tc>
                  <a:txBody>
                    <a:bodyPr/>
                    <a:lstStyle/>
                    <a:p>
                      <a:pPr algn="ctr" fontAlgn="b"/>
                      <a:r>
                        <a:rPr lang="en-GB" sz="700" u="none" strike="noStrike"/>
                        <a:t>14</a:t>
                      </a:r>
                      <a:endParaRPr lang="en-GB" sz="700" b="0" i="0" u="none" strike="noStrike">
                        <a:solidFill>
                          <a:srgbClr val="000000"/>
                        </a:solidFill>
                        <a:latin typeface="Calibri"/>
                      </a:endParaRPr>
                    </a:p>
                  </a:txBody>
                  <a:tcPr marL="3210" marR="3210" marT="3210" marB="0"/>
                </a:tc>
                <a:tc>
                  <a:txBody>
                    <a:bodyPr/>
                    <a:lstStyle/>
                    <a:p>
                      <a:pPr algn="ctr" fontAlgn="b"/>
                      <a:r>
                        <a:rPr lang="en-GB" sz="700" u="none" strike="noStrike" dirty="0"/>
                        <a:t>00:10</a:t>
                      </a:r>
                      <a:endParaRPr lang="en-GB" sz="700" b="0" i="0" u="none" strike="noStrike" dirty="0">
                        <a:solidFill>
                          <a:srgbClr val="000000"/>
                        </a:solidFill>
                        <a:latin typeface="Calibri"/>
                      </a:endParaRPr>
                    </a:p>
                  </a:txBody>
                  <a:tcPr marL="3210" marR="3210" marT="3210" marB="0"/>
                </a:tc>
                <a:tc>
                  <a:txBody>
                    <a:bodyPr/>
                    <a:lstStyle/>
                    <a:p>
                      <a:pPr algn="l" fontAlgn="b"/>
                      <a:r>
                        <a:rPr lang="en-GB" sz="700" u="none" strike="noStrike"/>
                        <a:t>Closing the case and polishing the screen protector</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Screwdriver</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Wood screws, Polish, Cloth, wood screws</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Visual check to check if the screen protector is clean from smudges and checking the case is securely closed</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dirty="0"/>
                        <a:t>Wearing goggles to ensure polishing agent does not get into eyes, washing hands after polishing to remove polish from hands</a:t>
                      </a:r>
                      <a:endParaRPr lang="en-GB" sz="700" b="0" i="0" u="none" strike="noStrike" dirty="0">
                        <a:solidFill>
                          <a:srgbClr val="000000"/>
                        </a:solidFill>
                        <a:latin typeface="Calibri"/>
                      </a:endParaRPr>
                    </a:p>
                  </a:txBody>
                  <a:tcPr marL="3210" marR="3210" marT="3210" marB="0"/>
                </a:tc>
                <a:tc>
                  <a:txBody>
                    <a:bodyPr/>
                    <a:lstStyle/>
                    <a:p>
                      <a:pPr algn="l" fontAlgn="b"/>
                      <a:r>
                        <a:rPr lang="en-GB" sz="700" u="none" strike="noStrike"/>
                        <a:t>I polished the screen protector to remove any marks from production on it to give it better optical clarity.</a:t>
                      </a:r>
                      <a:endParaRPr lang="en-GB" sz="700" b="0" i="0" u="none" strike="noStrike">
                        <a:solidFill>
                          <a:srgbClr val="000000"/>
                        </a:solidFill>
                        <a:latin typeface="Calibri"/>
                      </a:endParaRPr>
                    </a:p>
                  </a:txBody>
                  <a:tcPr marL="3210" marR="3210" marT="3210" marB="0"/>
                </a:tc>
              </a:tr>
              <a:tr h="757498">
                <a:tc>
                  <a:txBody>
                    <a:bodyPr/>
                    <a:lstStyle/>
                    <a:p>
                      <a:pPr algn="ctr" fontAlgn="b"/>
                      <a:r>
                        <a:rPr lang="en-GB" sz="700" u="none" strike="noStrike"/>
                        <a:t>7</a:t>
                      </a:r>
                      <a:endParaRPr lang="en-GB" sz="700" b="0" i="0" u="none" strike="noStrike">
                        <a:solidFill>
                          <a:srgbClr val="000000"/>
                        </a:solidFill>
                        <a:latin typeface="Calibri"/>
                      </a:endParaRPr>
                    </a:p>
                  </a:txBody>
                  <a:tcPr marL="3210" marR="3210" marT="3210" marB="0"/>
                </a:tc>
                <a:tc>
                  <a:txBody>
                    <a:bodyPr/>
                    <a:lstStyle/>
                    <a:p>
                      <a:pPr algn="ctr" fontAlgn="b"/>
                      <a:r>
                        <a:rPr lang="en-GB" sz="700" u="none" strike="noStrike"/>
                        <a:t>15</a:t>
                      </a:r>
                      <a:endParaRPr lang="en-GB" sz="700" b="0" i="0" u="none" strike="noStrike">
                        <a:solidFill>
                          <a:srgbClr val="000000"/>
                        </a:solidFill>
                        <a:latin typeface="Calibri"/>
                      </a:endParaRPr>
                    </a:p>
                  </a:txBody>
                  <a:tcPr marL="3210" marR="3210" marT="3210" marB="0"/>
                </a:tc>
                <a:tc>
                  <a:txBody>
                    <a:bodyPr/>
                    <a:lstStyle/>
                    <a:p>
                      <a:pPr algn="ctr" fontAlgn="b"/>
                      <a:r>
                        <a:rPr lang="en-GB" sz="700" u="none" strike="noStrike" dirty="0"/>
                        <a:t>00:25</a:t>
                      </a:r>
                      <a:endParaRPr lang="en-GB" sz="700" b="0" i="0" u="none" strike="noStrike" dirty="0">
                        <a:solidFill>
                          <a:srgbClr val="000000"/>
                        </a:solidFill>
                        <a:latin typeface="Calibri"/>
                      </a:endParaRPr>
                    </a:p>
                  </a:txBody>
                  <a:tcPr marL="3210" marR="3210" marT="3210" marB="0"/>
                </a:tc>
                <a:tc>
                  <a:txBody>
                    <a:bodyPr/>
                    <a:lstStyle/>
                    <a:p>
                      <a:pPr algn="l" fontAlgn="b"/>
                      <a:r>
                        <a:rPr lang="en-GB" sz="700" u="none" strike="noStrike"/>
                        <a:t>Testing to check that the IR remote is functional, the LED panels are working correctly, the SD card interface is working correctly, the audio input are functioning correctly, the case is isolated to ground and the case looks good</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Multimeter, PAT tester</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IR Remote</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Visual check to see if the case is in good quality, the screen protector is not scratched, the LED panels are working, an electrical test to check the power supply is not broken and it passes a PAT test</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Keeping hands away from the product when it is being tested, ensuring the power cables is disconnected before probing the device</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dirty="0"/>
                        <a:t>I gave it a </a:t>
                      </a:r>
                      <a:r>
                        <a:rPr lang="en-GB" sz="700" u="none" strike="noStrike" dirty="0" smtClean="0"/>
                        <a:t>rigorous </a:t>
                      </a:r>
                      <a:r>
                        <a:rPr lang="en-GB" sz="700" u="none" strike="noStrike" dirty="0"/>
                        <a:t>testing to ensure that it was working correctly, and performed all of its functions successfully.</a:t>
                      </a:r>
                      <a:endParaRPr lang="en-GB" sz="700" b="0" i="0" u="none" strike="noStrike" dirty="0">
                        <a:solidFill>
                          <a:srgbClr val="000000"/>
                        </a:solidFill>
                        <a:latin typeface="Calibri"/>
                      </a:endParaRPr>
                    </a:p>
                  </a:txBody>
                  <a:tcPr marL="3210" marR="3210" marT="3210" marB="0"/>
                </a:tc>
              </a:tr>
            </a:tbl>
          </a:graphicData>
        </a:graphic>
      </p:graphicFrame>
    </p:spTree>
  </p:cSld>
  <p:clrMapOvr>
    <a:masterClrMapping/>
  </p:clrMapOvr>
  <p:transition advTm="10000"/>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Production Process</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graphicFrame>
        <p:nvGraphicFramePr>
          <p:cNvPr id="10" name="Content Placeholder 9"/>
          <p:cNvGraphicFramePr>
            <a:graphicFrameLocks noGrp="1"/>
          </p:cNvGraphicFramePr>
          <p:nvPr>
            <p:ph idx="1"/>
          </p:nvPr>
        </p:nvGraphicFramePr>
        <p:xfrm>
          <a:off x="179533" y="1995686"/>
          <a:ext cx="8784954" cy="1800200"/>
        </p:xfrm>
        <a:graphic>
          <a:graphicData uri="http://schemas.openxmlformats.org/drawingml/2006/table">
            <a:tbl>
              <a:tblPr/>
              <a:tblGrid>
                <a:gridCol w="258381"/>
                <a:gridCol w="258381"/>
                <a:gridCol w="258381"/>
                <a:gridCol w="258381"/>
                <a:gridCol w="258381"/>
                <a:gridCol w="258381"/>
                <a:gridCol w="258381"/>
                <a:gridCol w="258381"/>
                <a:gridCol w="258381"/>
                <a:gridCol w="258381"/>
                <a:gridCol w="258381"/>
                <a:gridCol w="258381"/>
                <a:gridCol w="258381"/>
                <a:gridCol w="258381"/>
                <a:gridCol w="258381"/>
                <a:gridCol w="258381"/>
                <a:gridCol w="258381"/>
                <a:gridCol w="258381"/>
                <a:gridCol w="258381"/>
                <a:gridCol w="258381"/>
                <a:gridCol w="258381"/>
                <a:gridCol w="258381"/>
                <a:gridCol w="258381"/>
                <a:gridCol w="258381"/>
                <a:gridCol w="258381"/>
                <a:gridCol w="258381"/>
                <a:gridCol w="258381"/>
                <a:gridCol w="258381"/>
                <a:gridCol w="258381"/>
                <a:gridCol w="258381"/>
                <a:gridCol w="258381"/>
                <a:gridCol w="258381"/>
                <a:gridCol w="258381"/>
                <a:gridCol w="258381"/>
              </a:tblGrid>
              <a:tr h="466718">
                <a:tc>
                  <a:txBody>
                    <a:bodyPr/>
                    <a:lstStyle/>
                    <a:p>
                      <a:pPr algn="ctr" fontAlgn="b"/>
                      <a:r>
                        <a:rPr lang="en-GB" sz="700" b="1" i="0" u="none" strike="noStrike" dirty="0">
                          <a:solidFill>
                            <a:schemeClr val="tx1"/>
                          </a:solidFill>
                          <a:latin typeface="Calibri"/>
                        </a:rPr>
                        <a:t>00:00</a:t>
                      </a:r>
                    </a:p>
                  </a:txBody>
                  <a:tcPr marL="6885" marR="6885" marT="688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00:05</a:t>
                      </a:r>
                    </a:p>
                  </a:txBody>
                  <a:tcPr marL="6885" marR="6885" marT="68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00:10</a:t>
                      </a:r>
                    </a:p>
                  </a:txBody>
                  <a:tcPr marL="6885" marR="6885" marT="68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00:15</a:t>
                      </a:r>
                    </a:p>
                  </a:txBody>
                  <a:tcPr marL="6885" marR="6885" marT="68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00:20</a:t>
                      </a:r>
                    </a:p>
                  </a:txBody>
                  <a:tcPr marL="6885" marR="6885" marT="68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00:25</a:t>
                      </a:r>
                    </a:p>
                  </a:txBody>
                  <a:tcPr marL="6885" marR="6885" marT="68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00:30</a:t>
                      </a:r>
                    </a:p>
                  </a:txBody>
                  <a:tcPr marL="6885" marR="6885" marT="68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00:35</a:t>
                      </a:r>
                    </a:p>
                  </a:txBody>
                  <a:tcPr marL="6885" marR="6885" marT="68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00:40</a:t>
                      </a:r>
                    </a:p>
                  </a:txBody>
                  <a:tcPr marL="6885" marR="6885" marT="68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00:45</a:t>
                      </a:r>
                    </a:p>
                  </a:txBody>
                  <a:tcPr marL="6885" marR="6885" marT="68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00:50</a:t>
                      </a:r>
                    </a:p>
                  </a:txBody>
                  <a:tcPr marL="6885" marR="6885" marT="68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00:55</a:t>
                      </a:r>
                    </a:p>
                  </a:txBody>
                  <a:tcPr marL="6885" marR="6885" marT="68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01:00</a:t>
                      </a:r>
                    </a:p>
                  </a:txBody>
                  <a:tcPr marL="6885" marR="6885" marT="68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01:05</a:t>
                      </a:r>
                    </a:p>
                  </a:txBody>
                  <a:tcPr marL="6885" marR="6885" marT="68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01:10</a:t>
                      </a:r>
                    </a:p>
                  </a:txBody>
                  <a:tcPr marL="6885" marR="6885" marT="68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01:15</a:t>
                      </a:r>
                    </a:p>
                  </a:txBody>
                  <a:tcPr marL="6885" marR="6885" marT="68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01:20</a:t>
                      </a:r>
                    </a:p>
                  </a:txBody>
                  <a:tcPr marL="6885" marR="6885" marT="68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01:25</a:t>
                      </a:r>
                    </a:p>
                  </a:txBody>
                  <a:tcPr marL="6885" marR="6885" marT="68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01:30</a:t>
                      </a:r>
                    </a:p>
                  </a:txBody>
                  <a:tcPr marL="6885" marR="6885" marT="68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01:35</a:t>
                      </a:r>
                    </a:p>
                  </a:txBody>
                  <a:tcPr marL="6885" marR="6885" marT="68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01:40</a:t>
                      </a:r>
                    </a:p>
                  </a:txBody>
                  <a:tcPr marL="6885" marR="6885" marT="68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01:45</a:t>
                      </a:r>
                    </a:p>
                  </a:txBody>
                  <a:tcPr marL="6885" marR="6885" marT="68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01:50</a:t>
                      </a:r>
                    </a:p>
                  </a:txBody>
                  <a:tcPr marL="6885" marR="6885" marT="68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01:55</a:t>
                      </a:r>
                    </a:p>
                  </a:txBody>
                  <a:tcPr marL="6885" marR="6885" marT="68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02:00</a:t>
                      </a:r>
                    </a:p>
                  </a:txBody>
                  <a:tcPr marL="6885" marR="6885" marT="68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02:05</a:t>
                      </a:r>
                    </a:p>
                  </a:txBody>
                  <a:tcPr marL="6885" marR="6885" marT="68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02:10</a:t>
                      </a:r>
                    </a:p>
                  </a:txBody>
                  <a:tcPr marL="6885" marR="6885" marT="68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02:15</a:t>
                      </a:r>
                    </a:p>
                  </a:txBody>
                  <a:tcPr marL="6885" marR="6885" marT="68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02:20</a:t>
                      </a:r>
                    </a:p>
                  </a:txBody>
                  <a:tcPr marL="6885" marR="6885" marT="68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02:25</a:t>
                      </a:r>
                    </a:p>
                  </a:txBody>
                  <a:tcPr marL="6885" marR="6885" marT="68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02:30</a:t>
                      </a:r>
                    </a:p>
                  </a:txBody>
                  <a:tcPr marL="6885" marR="6885" marT="68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02:35</a:t>
                      </a:r>
                    </a:p>
                  </a:txBody>
                  <a:tcPr marL="6885" marR="6885" marT="68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02:40</a:t>
                      </a:r>
                    </a:p>
                  </a:txBody>
                  <a:tcPr marL="6885" marR="6885" marT="68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02:45</a:t>
                      </a:r>
                    </a:p>
                  </a:txBody>
                  <a:tcPr marL="6885" marR="6885" marT="688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4494">
                <a:tc gridSpan="12">
                  <a:txBody>
                    <a:bodyPr/>
                    <a:lstStyle/>
                    <a:p>
                      <a:pPr algn="ctr" fontAlgn="b"/>
                      <a:r>
                        <a:rPr lang="en-GB" sz="1000" b="1" i="0" u="none" strike="noStrike" dirty="0">
                          <a:solidFill>
                            <a:schemeClr val="bg1"/>
                          </a:solidFill>
                          <a:latin typeface="Calibri"/>
                        </a:rPr>
                        <a:t>1</a:t>
                      </a:r>
                    </a:p>
                  </a:txBody>
                  <a:tcPr marL="6885" marR="6885" marT="68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12">
                  <a:txBody>
                    <a:bodyPr/>
                    <a:lstStyle/>
                    <a:p>
                      <a:pPr algn="ctr" fontAlgn="b"/>
                      <a:r>
                        <a:rPr lang="en-GB" sz="1000" b="1" i="0" u="none" strike="noStrike" dirty="0">
                          <a:solidFill>
                            <a:schemeClr val="bg1"/>
                          </a:solidFill>
                          <a:latin typeface="Calibri"/>
                        </a:rPr>
                        <a:t>2</a:t>
                      </a:r>
                    </a:p>
                  </a:txBody>
                  <a:tcPr marL="6885" marR="6885" marT="68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3">
                  <a:txBody>
                    <a:bodyPr/>
                    <a:lstStyle/>
                    <a:p>
                      <a:pPr algn="ctr" fontAlgn="b"/>
                      <a:r>
                        <a:rPr lang="en-GB" sz="1000" b="1" i="0" u="none" strike="noStrike" dirty="0">
                          <a:solidFill>
                            <a:schemeClr val="bg1"/>
                          </a:solidFill>
                          <a:latin typeface="Calibri"/>
                        </a:rPr>
                        <a:t>13</a:t>
                      </a:r>
                    </a:p>
                  </a:txBody>
                  <a:tcPr marL="6885" marR="6885" marT="68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DF20"/>
                    </a:solidFill>
                  </a:tcPr>
                </a:tc>
                <a:tc hMerge="1">
                  <a:txBody>
                    <a:bodyPr/>
                    <a:lstStyle/>
                    <a:p>
                      <a:endParaRPr lang="en-GB"/>
                    </a:p>
                  </a:txBody>
                  <a:tcPr/>
                </a:tc>
                <a:tc hMerge="1">
                  <a:txBody>
                    <a:bodyPr/>
                    <a:lstStyle/>
                    <a:p>
                      <a:endParaRPr lang="en-GB"/>
                    </a:p>
                  </a:txBody>
                  <a:tcPr/>
                </a:tc>
                <a:tc gridSpan="2">
                  <a:txBody>
                    <a:bodyPr/>
                    <a:lstStyle/>
                    <a:p>
                      <a:pPr algn="ctr" fontAlgn="b"/>
                      <a:r>
                        <a:rPr lang="en-GB" sz="1000" b="1" i="0" u="none" strike="noStrike" dirty="0">
                          <a:solidFill>
                            <a:schemeClr val="bg1"/>
                          </a:solidFill>
                          <a:latin typeface="Calibri"/>
                        </a:rPr>
                        <a:t>14</a:t>
                      </a:r>
                    </a:p>
                  </a:txBody>
                  <a:tcPr marL="6885" marR="6885" marT="68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EF10"/>
                    </a:solidFill>
                  </a:tcPr>
                </a:tc>
                <a:tc hMerge="1">
                  <a:txBody>
                    <a:bodyPr/>
                    <a:lstStyle/>
                    <a:p>
                      <a:endParaRPr lang="en-GB"/>
                    </a:p>
                  </a:txBody>
                  <a:tcPr/>
                </a:tc>
                <a:tc gridSpan="4">
                  <a:txBody>
                    <a:bodyPr/>
                    <a:lstStyle/>
                    <a:p>
                      <a:pPr algn="ctr" fontAlgn="b"/>
                      <a:r>
                        <a:rPr lang="en-GB" sz="1000" b="1" i="0" u="none" strike="noStrike" dirty="0">
                          <a:solidFill>
                            <a:schemeClr val="bg1"/>
                          </a:solidFill>
                          <a:latin typeface="Calibri"/>
                        </a:rPr>
                        <a:t>15</a:t>
                      </a:r>
                    </a:p>
                  </a:txBody>
                  <a:tcPr marL="6885" marR="6885" marT="68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lgn="ctr" fontAlgn="b"/>
                      <a:endParaRPr lang="en-GB" sz="1000" b="1" i="0" u="none" strike="noStrike" dirty="0">
                        <a:solidFill>
                          <a:schemeClr val="bg1"/>
                        </a:solidFill>
                        <a:latin typeface="Calibri"/>
                      </a:endParaRPr>
                    </a:p>
                  </a:txBody>
                  <a:tcPr marL="6885" marR="6885" marT="6885" marB="0" anchor="ctr">
                    <a:lnL w="63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r>
              <a:tr h="444494">
                <a:tc gridSpan="12">
                  <a:txBody>
                    <a:bodyPr/>
                    <a:lstStyle/>
                    <a:p>
                      <a:pPr algn="ctr" fontAlgn="b"/>
                      <a:r>
                        <a:rPr lang="en-GB" sz="1000" b="1" i="0" u="none" strike="noStrike" dirty="0">
                          <a:solidFill>
                            <a:schemeClr val="bg1"/>
                          </a:solidFill>
                          <a:latin typeface="Calibri"/>
                        </a:rPr>
                        <a:t>3</a:t>
                      </a:r>
                    </a:p>
                  </a:txBody>
                  <a:tcPr marL="6885" marR="6885" marT="68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6">
                  <a:txBody>
                    <a:bodyPr/>
                    <a:lstStyle/>
                    <a:p>
                      <a:pPr algn="ctr" fontAlgn="b"/>
                      <a:r>
                        <a:rPr lang="en-GB" sz="1000" b="1" i="0" u="none" strike="noStrike" dirty="0">
                          <a:solidFill>
                            <a:schemeClr val="bg1"/>
                          </a:solidFill>
                          <a:latin typeface="Calibri"/>
                        </a:rPr>
                        <a:t>4</a:t>
                      </a:r>
                    </a:p>
                  </a:txBody>
                  <a:tcPr marL="6885" marR="6885" marT="68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3">
                  <a:txBody>
                    <a:bodyPr/>
                    <a:lstStyle/>
                    <a:p>
                      <a:pPr algn="ctr" fontAlgn="b"/>
                      <a:r>
                        <a:rPr lang="en-GB" sz="1000" b="1" i="0" u="none" strike="noStrike" dirty="0">
                          <a:solidFill>
                            <a:schemeClr val="bg1"/>
                          </a:solidFill>
                          <a:latin typeface="Calibri"/>
                        </a:rPr>
                        <a:t>7</a:t>
                      </a:r>
                    </a:p>
                  </a:txBody>
                  <a:tcPr marL="6885" marR="6885" marT="68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2BF41"/>
                    </a:solidFill>
                  </a:tcPr>
                </a:tc>
                <a:tc hMerge="1">
                  <a:txBody>
                    <a:bodyPr/>
                    <a:lstStyle/>
                    <a:p>
                      <a:endParaRPr lang="en-GB"/>
                    </a:p>
                  </a:txBody>
                  <a:tcPr/>
                </a:tc>
                <a:tc hMerge="1">
                  <a:txBody>
                    <a:bodyPr/>
                    <a:lstStyle/>
                    <a:p>
                      <a:endParaRPr lang="en-GB"/>
                    </a:p>
                  </a:txBody>
                  <a:tcPr/>
                </a:tc>
                <a:tc>
                  <a:txBody>
                    <a:bodyPr/>
                    <a:lstStyle/>
                    <a:p>
                      <a:pPr algn="ctr" fontAlgn="b"/>
                      <a:r>
                        <a:rPr lang="en-GB" sz="1000" b="1" i="0" u="none" strike="noStrike" dirty="0">
                          <a:solidFill>
                            <a:schemeClr val="bg1"/>
                          </a:solidFill>
                          <a:latin typeface="Calibri"/>
                        </a:rPr>
                        <a:t>8</a:t>
                      </a:r>
                    </a:p>
                  </a:txBody>
                  <a:tcPr marL="6885" marR="6885" marT="68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2BF41"/>
                    </a:solidFill>
                  </a:tcPr>
                </a:tc>
                <a:tc gridSpan="2">
                  <a:txBody>
                    <a:bodyPr/>
                    <a:lstStyle/>
                    <a:p>
                      <a:pPr algn="ctr" fontAlgn="b"/>
                      <a:r>
                        <a:rPr lang="en-GB" sz="1000" b="1" i="0" u="none" strike="noStrike" dirty="0">
                          <a:solidFill>
                            <a:schemeClr val="bg1"/>
                          </a:solidFill>
                          <a:latin typeface="Calibri"/>
                        </a:rPr>
                        <a:t>9</a:t>
                      </a:r>
                    </a:p>
                  </a:txBody>
                  <a:tcPr marL="6885" marR="6885" marT="68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5CF31"/>
                    </a:solidFill>
                  </a:tcPr>
                </a:tc>
                <a:tc hMerge="1">
                  <a:txBody>
                    <a:bodyPr/>
                    <a:lstStyle/>
                    <a:p>
                      <a:endParaRPr lang="en-GB"/>
                    </a:p>
                  </a:txBody>
                  <a:tcPr/>
                </a:tc>
                <a:tc>
                  <a:txBody>
                    <a:bodyPr/>
                    <a:lstStyle/>
                    <a:p>
                      <a:pPr algn="ctr" fontAlgn="b"/>
                      <a:endParaRPr lang="en-GB" sz="1000" b="1" i="0" u="none" strike="noStrike" dirty="0">
                        <a:solidFill>
                          <a:schemeClr val="bg1"/>
                        </a:solidFill>
                        <a:latin typeface="Calibri"/>
                      </a:endParaRPr>
                    </a:p>
                  </a:txBody>
                  <a:tcPr marL="6885" marR="6885" marT="68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GB" sz="1000" b="1" i="0" u="none" strike="noStrike" dirty="0">
                        <a:solidFill>
                          <a:schemeClr val="bg1"/>
                        </a:solidFill>
                        <a:latin typeface="Calibri"/>
                      </a:endParaRPr>
                    </a:p>
                  </a:txBody>
                  <a:tcPr marL="6885" marR="6885" marT="68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GB" sz="1000" b="1" i="0" u="none" strike="noStrike" dirty="0">
                        <a:solidFill>
                          <a:schemeClr val="bg1"/>
                        </a:solidFill>
                        <a:latin typeface="Calibri"/>
                      </a:endParaRPr>
                    </a:p>
                  </a:txBody>
                  <a:tcPr marL="6885" marR="6885" marT="68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GB" sz="1000" b="1" i="0" u="none" strike="noStrike" dirty="0">
                        <a:solidFill>
                          <a:schemeClr val="bg1"/>
                        </a:solidFill>
                        <a:latin typeface="Calibri"/>
                      </a:endParaRPr>
                    </a:p>
                  </a:txBody>
                  <a:tcPr marL="6885" marR="6885" marT="68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GB" sz="1000" b="1" i="0" u="none" strike="noStrike" dirty="0">
                        <a:solidFill>
                          <a:schemeClr val="bg1"/>
                        </a:solidFill>
                        <a:latin typeface="Calibri"/>
                      </a:endParaRPr>
                    </a:p>
                  </a:txBody>
                  <a:tcPr marL="6885" marR="6885" marT="68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GB" sz="1000" b="1" i="0" u="none" strike="noStrike" dirty="0">
                        <a:solidFill>
                          <a:schemeClr val="bg1"/>
                        </a:solidFill>
                        <a:latin typeface="Calibri"/>
                      </a:endParaRPr>
                    </a:p>
                  </a:txBody>
                  <a:tcPr marL="6885" marR="6885" marT="68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GB" sz="1000" b="1" i="0" u="none" strike="noStrike" dirty="0">
                        <a:solidFill>
                          <a:schemeClr val="bg1"/>
                        </a:solidFill>
                        <a:latin typeface="Calibri"/>
                      </a:endParaRPr>
                    </a:p>
                  </a:txBody>
                  <a:tcPr marL="6885" marR="6885" marT="68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GB" sz="1000" b="1" i="0" u="none" strike="noStrike" dirty="0">
                        <a:solidFill>
                          <a:schemeClr val="bg1"/>
                        </a:solidFill>
                        <a:latin typeface="Calibri"/>
                      </a:endParaRPr>
                    </a:p>
                  </a:txBody>
                  <a:tcPr marL="6885" marR="6885" marT="68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GB" sz="1000" b="1" i="0" u="none" strike="noStrike" dirty="0">
                        <a:solidFill>
                          <a:schemeClr val="bg1"/>
                        </a:solidFill>
                        <a:latin typeface="Calibri"/>
                      </a:endParaRPr>
                    </a:p>
                  </a:txBody>
                  <a:tcPr marL="6885" marR="6885" marT="68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GB" sz="1000" b="1" i="0" u="none" strike="noStrike" dirty="0">
                        <a:solidFill>
                          <a:schemeClr val="bg1"/>
                        </a:solidFill>
                        <a:latin typeface="Calibri"/>
                      </a:endParaRPr>
                    </a:p>
                  </a:txBody>
                  <a:tcPr marL="6885" marR="6885" marT="6885" marB="0" anchor="ctr">
                    <a:lnL>
                      <a:noFill/>
                    </a:lnL>
                    <a:lnR>
                      <a:noFill/>
                    </a:lnR>
                    <a:lnT>
                      <a:noFill/>
                    </a:lnT>
                    <a:lnB>
                      <a:noFill/>
                    </a:lnB>
                  </a:tcPr>
                </a:tc>
              </a:tr>
              <a:tr h="444494">
                <a:tc gridSpan="3">
                  <a:txBody>
                    <a:bodyPr/>
                    <a:lstStyle/>
                    <a:p>
                      <a:pPr algn="ctr" fontAlgn="b"/>
                      <a:r>
                        <a:rPr lang="en-GB" sz="1000" b="1" i="0" u="none" strike="noStrike" dirty="0">
                          <a:solidFill>
                            <a:schemeClr val="bg1"/>
                          </a:solidFill>
                          <a:latin typeface="Calibri"/>
                        </a:rPr>
                        <a:t>5</a:t>
                      </a:r>
                    </a:p>
                  </a:txBody>
                  <a:tcPr marL="6885" marR="6885" marT="68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hMerge="1">
                  <a:txBody>
                    <a:bodyPr/>
                    <a:lstStyle/>
                    <a:p>
                      <a:endParaRPr lang="en-GB"/>
                    </a:p>
                  </a:txBody>
                  <a:tcPr/>
                </a:tc>
                <a:tc hMerge="1">
                  <a:txBody>
                    <a:bodyPr/>
                    <a:lstStyle/>
                    <a:p>
                      <a:endParaRPr lang="en-GB"/>
                    </a:p>
                  </a:txBody>
                  <a:tcPr/>
                </a:tc>
                <a:tc gridSpan="3">
                  <a:txBody>
                    <a:bodyPr/>
                    <a:lstStyle/>
                    <a:p>
                      <a:pPr algn="ctr" fontAlgn="b"/>
                      <a:r>
                        <a:rPr lang="en-GB" sz="1000" b="1" i="0" u="none" strike="noStrike" dirty="0">
                          <a:solidFill>
                            <a:schemeClr val="bg1"/>
                          </a:solidFill>
                          <a:latin typeface="Calibri"/>
                        </a:rPr>
                        <a:t>6</a:t>
                      </a:r>
                    </a:p>
                  </a:txBody>
                  <a:tcPr marL="6885" marR="6885" marT="68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hMerge="1">
                  <a:txBody>
                    <a:bodyPr/>
                    <a:lstStyle/>
                    <a:p>
                      <a:endParaRPr lang="en-GB"/>
                    </a:p>
                  </a:txBody>
                  <a:tcPr/>
                </a:tc>
                <a:tc hMerge="1">
                  <a:txBody>
                    <a:bodyPr/>
                    <a:lstStyle/>
                    <a:p>
                      <a:endParaRPr lang="en-GB"/>
                    </a:p>
                  </a:txBody>
                  <a:tcPr/>
                </a:tc>
                <a:tc gridSpan="6">
                  <a:txBody>
                    <a:bodyPr/>
                    <a:lstStyle/>
                    <a:p>
                      <a:pPr algn="ctr" fontAlgn="b"/>
                      <a:r>
                        <a:rPr lang="en-GB" sz="1000" b="1" i="0" u="none" strike="noStrike" dirty="0">
                          <a:solidFill>
                            <a:schemeClr val="bg1"/>
                          </a:solidFill>
                          <a:latin typeface="Calibri"/>
                        </a:rPr>
                        <a:t>10</a:t>
                      </a:r>
                    </a:p>
                  </a:txBody>
                  <a:tcPr marL="6885" marR="6885" marT="68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6">
                  <a:txBody>
                    <a:bodyPr/>
                    <a:lstStyle/>
                    <a:p>
                      <a:pPr algn="ctr" fontAlgn="b"/>
                      <a:r>
                        <a:rPr lang="en-GB" sz="1000" b="1" i="0" u="none" strike="noStrike" dirty="0">
                          <a:solidFill>
                            <a:schemeClr val="bg1"/>
                          </a:solidFill>
                          <a:latin typeface="Calibri"/>
                        </a:rPr>
                        <a:t>11</a:t>
                      </a:r>
                    </a:p>
                  </a:txBody>
                  <a:tcPr marL="6885" marR="6885" marT="68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2">
                  <a:txBody>
                    <a:bodyPr/>
                    <a:lstStyle/>
                    <a:p>
                      <a:pPr algn="ctr" fontAlgn="b"/>
                      <a:r>
                        <a:rPr lang="en-GB" sz="1000" b="1" i="0" u="none" strike="noStrike" dirty="0">
                          <a:solidFill>
                            <a:schemeClr val="bg1"/>
                          </a:solidFill>
                          <a:latin typeface="Calibri"/>
                        </a:rPr>
                        <a:t>12</a:t>
                      </a:r>
                    </a:p>
                  </a:txBody>
                  <a:tcPr marL="6885" marR="6885" marT="68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2BF41"/>
                    </a:solidFill>
                  </a:tcPr>
                </a:tc>
                <a:tc hMerge="1">
                  <a:txBody>
                    <a:bodyPr/>
                    <a:lstStyle/>
                    <a:p>
                      <a:endParaRPr lang="en-GB"/>
                    </a:p>
                  </a:txBody>
                  <a:tcPr/>
                </a:tc>
                <a:tc>
                  <a:txBody>
                    <a:bodyPr/>
                    <a:lstStyle/>
                    <a:p>
                      <a:pPr algn="ctr" fontAlgn="b"/>
                      <a:endParaRPr lang="en-GB" sz="1000" b="1" i="0" u="none" strike="noStrike" dirty="0">
                        <a:solidFill>
                          <a:schemeClr val="bg1"/>
                        </a:solidFill>
                        <a:latin typeface="Calibri"/>
                      </a:endParaRPr>
                    </a:p>
                  </a:txBody>
                  <a:tcPr marL="6885" marR="6885" marT="68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GB" sz="1000" b="1" i="0" u="none" strike="noStrike" dirty="0">
                        <a:solidFill>
                          <a:schemeClr val="bg1"/>
                        </a:solidFill>
                        <a:latin typeface="Calibri"/>
                      </a:endParaRPr>
                    </a:p>
                  </a:txBody>
                  <a:tcPr marL="6885" marR="6885" marT="68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GB" sz="1000" b="1" i="0" u="none" strike="noStrike" dirty="0">
                        <a:solidFill>
                          <a:schemeClr val="bg1"/>
                        </a:solidFill>
                        <a:latin typeface="Calibri"/>
                      </a:endParaRPr>
                    </a:p>
                  </a:txBody>
                  <a:tcPr marL="6885" marR="6885" marT="68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GB" sz="1000" b="1" i="0" u="none" strike="noStrike" dirty="0">
                        <a:solidFill>
                          <a:schemeClr val="bg1"/>
                        </a:solidFill>
                        <a:latin typeface="Calibri"/>
                      </a:endParaRPr>
                    </a:p>
                  </a:txBody>
                  <a:tcPr marL="6885" marR="6885" marT="68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GB" sz="1000" b="1" i="0" u="none" strike="noStrike" dirty="0">
                        <a:solidFill>
                          <a:schemeClr val="bg1"/>
                        </a:solidFill>
                        <a:latin typeface="Calibri"/>
                      </a:endParaRPr>
                    </a:p>
                  </a:txBody>
                  <a:tcPr marL="6885" marR="6885" marT="6885" marB="0" anchor="ctr">
                    <a:lnL>
                      <a:noFill/>
                    </a:lnL>
                    <a:lnR>
                      <a:noFill/>
                    </a:lnR>
                    <a:lnT>
                      <a:noFill/>
                    </a:lnT>
                    <a:lnB>
                      <a:noFill/>
                    </a:lnB>
                  </a:tcPr>
                </a:tc>
                <a:tc>
                  <a:txBody>
                    <a:bodyPr/>
                    <a:lstStyle/>
                    <a:p>
                      <a:pPr algn="ctr" fontAlgn="b"/>
                      <a:endParaRPr lang="en-GB" sz="1000" b="1" i="0" u="none" strike="noStrike" dirty="0">
                        <a:solidFill>
                          <a:schemeClr val="bg1"/>
                        </a:solidFill>
                        <a:latin typeface="Calibri"/>
                      </a:endParaRPr>
                    </a:p>
                  </a:txBody>
                  <a:tcPr marL="6885" marR="6885" marT="6885" marB="0" anchor="ctr">
                    <a:lnL>
                      <a:noFill/>
                    </a:lnL>
                    <a:lnR>
                      <a:noFill/>
                    </a:lnR>
                    <a:lnT>
                      <a:noFill/>
                    </a:lnT>
                    <a:lnB>
                      <a:noFill/>
                    </a:lnB>
                  </a:tcPr>
                </a:tc>
                <a:tc>
                  <a:txBody>
                    <a:bodyPr/>
                    <a:lstStyle/>
                    <a:p>
                      <a:pPr algn="ctr" fontAlgn="b"/>
                      <a:endParaRPr lang="en-GB" sz="1000" b="1" i="0" u="none" strike="noStrike" dirty="0">
                        <a:solidFill>
                          <a:schemeClr val="bg1"/>
                        </a:solidFill>
                        <a:latin typeface="Calibri"/>
                      </a:endParaRPr>
                    </a:p>
                  </a:txBody>
                  <a:tcPr marL="6885" marR="6885" marT="6885" marB="0" anchor="ctr">
                    <a:lnL>
                      <a:noFill/>
                    </a:lnL>
                    <a:lnR>
                      <a:noFill/>
                    </a:lnR>
                    <a:lnT>
                      <a:noFill/>
                    </a:lnT>
                    <a:lnB>
                      <a:noFill/>
                    </a:lnB>
                  </a:tcPr>
                </a:tc>
                <a:tc>
                  <a:txBody>
                    <a:bodyPr/>
                    <a:lstStyle/>
                    <a:p>
                      <a:pPr algn="ctr" fontAlgn="b"/>
                      <a:endParaRPr lang="en-GB" sz="1000" b="1" i="0" u="none" strike="noStrike" dirty="0">
                        <a:solidFill>
                          <a:schemeClr val="bg1"/>
                        </a:solidFill>
                        <a:latin typeface="Calibri"/>
                      </a:endParaRPr>
                    </a:p>
                  </a:txBody>
                  <a:tcPr marL="6885" marR="6885" marT="6885" marB="0" anchor="ctr">
                    <a:lnL>
                      <a:noFill/>
                    </a:lnL>
                    <a:lnR>
                      <a:noFill/>
                    </a:lnR>
                    <a:lnT>
                      <a:noFill/>
                    </a:lnT>
                    <a:lnB>
                      <a:noFill/>
                    </a:lnB>
                  </a:tcPr>
                </a:tc>
                <a:tc>
                  <a:txBody>
                    <a:bodyPr/>
                    <a:lstStyle/>
                    <a:p>
                      <a:pPr algn="ctr" fontAlgn="b"/>
                      <a:endParaRPr lang="en-GB" sz="1000" b="1" i="0" u="none" strike="noStrike" dirty="0">
                        <a:solidFill>
                          <a:schemeClr val="bg1"/>
                        </a:solidFill>
                        <a:latin typeface="Calibri"/>
                      </a:endParaRPr>
                    </a:p>
                  </a:txBody>
                  <a:tcPr marL="6885" marR="6885" marT="6885" marB="0" anchor="ctr">
                    <a:lnL>
                      <a:noFill/>
                    </a:lnL>
                    <a:lnR>
                      <a:noFill/>
                    </a:lnR>
                    <a:lnT>
                      <a:noFill/>
                    </a:lnT>
                    <a:lnB>
                      <a:noFill/>
                    </a:lnB>
                  </a:tcPr>
                </a:tc>
                <a:tc>
                  <a:txBody>
                    <a:bodyPr/>
                    <a:lstStyle/>
                    <a:p>
                      <a:pPr algn="ctr" fontAlgn="b"/>
                      <a:endParaRPr lang="en-GB" sz="1000" b="1" i="0" u="none" strike="noStrike" dirty="0">
                        <a:solidFill>
                          <a:schemeClr val="bg1"/>
                        </a:solidFill>
                        <a:latin typeface="Calibri"/>
                      </a:endParaRPr>
                    </a:p>
                  </a:txBody>
                  <a:tcPr marL="6885" marR="6885" marT="6885" marB="0" anchor="ctr">
                    <a:lnL>
                      <a:noFill/>
                    </a:lnL>
                    <a:lnR>
                      <a:noFill/>
                    </a:lnR>
                    <a:lnT>
                      <a:noFill/>
                    </a:lnT>
                    <a:lnB>
                      <a:noFill/>
                    </a:lnB>
                  </a:tcPr>
                </a:tc>
                <a:tc>
                  <a:txBody>
                    <a:bodyPr/>
                    <a:lstStyle/>
                    <a:p>
                      <a:pPr algn="ctr" fontAlgn="b"/>
                      <a:endParaRPr lang="en-GB" sz="1000" b="1" i="0" u="none" strike="noStrike" dirty="0">
                        <a:solidFill>
                          <a:schemeClr val="bg1"/>
                        </a:solidFill>
                        <a:latin typeface="Calibri"/>
                      </a:endParaRPr>
                    </a:p>
                  </a:txBody>
                  <a:tcPr marL="6885" marR="6885" marT="6885" marB="0" anchor="ctr">
                    <a:lnL>
                      <a:noFill/>
                    </a:lnL>
                    <a:lnR>
                      <a:noFill/>
                    </a:lnR>
                    <a:lnT>
                      <a:noFill/>
                    </a:lnT>
                    <a:lnB>
                      <a:noFill/>
                    </a:lnB>
                  </a:tcPr>
                </a:tc>
                <a:tc>
                  <a:txBody>
                    <a:bodyPr/>
                    <a:lstStyle/>
                    <a:p>
                      <a:pPr algn="ctr" fontAlgn="b"/>
                      <a:endParaRPr lang="en-GB" sz="1000" b="1" i="0" u="none" strike="noStrike" dirty="0">
                        <a:solidFill>
                          <a:schemeClr val="bg1"/>
                        </a:solidFill>
                        <a:latin typeface="Calibri"/>
                      </a:endParaRPr>
                    </a:p>
                  </a:txBody>
                  <a:tcPr marL="6885" marR="6885" marT="6885" marB="0" anchor="ctr">
                    <a:lnL>
                      <a:noFill/>
                    </a:lnL>
                    <a:lnR>
                      <a:noFill/>
                    </a:lnR>
                    <a:lnT>
                      <a:noFill/>
                    </a:lnT>
                    <a:lnB>
                      <a:noFill/>
                    </a:lnB>
                  </a:tcPr>
                </a:tc>
                <a:tc>
                  <a:txBody>
                    <a:bodyPr/>
                    <a:lstStyle/>
                    <a:p>
                      <a:pPr algn="ctr" fontAlgn="b"/>
                      <a:endParaRPr lang="en-GB" sz="1000" b="1" i="0" u="none" strike="noStrike" dirty="0">
                        <a:solidFill>
                          <a:schemeClr val="bg1"/>
                        </a:solidFill>
                        <a:latin typeface="Calibri"/>
                      </a:endParaRPr>
                    </a:p>
                  </a:txBody>
                  <a:tcPr marL="6885" marR="6885" marT="6885" marB="0" anchor="ctr">
                    <a:lnL>
                      <a:noFill/>
                    </a:lnL>
                    <a:lnR>
                      <a:noFill/>
                    </a:lnR>
                    <a:lnT>
                      <a:noFill/>
                    </a:lnT>
                    <a:lnB>
                      <a:noFill/>
                    </a:lnB>
                  </a:tcPr>
                </a:tc>
                <a:tc>
                  <a:txBody>
                    <a:bodyPr/>
                    <a:lstStyle/>
                    <a:p>
                      <a:pPr algn="ctr" fontAlgn="b"/>
                      <a:endParaRPr lang="en-GB" sz="1000" b="1" i="0" u="none" strike="noStrike" dirty="0">
                        <a:solidFill>
                          <a:schemeClr val="bg1"/>
                        </a:solidFill>
                        <a:latin typeface="Calibri"/>
                      </a:endParaRPr>
                    </a:p>
                  </a:txBody>
                  <a:tcPr marL="6885" marR="6885" marT="6885" marB="0" anchor="ctr">
                    <a:lnL>
                      <a:noFill/>
                    </a:lnL>
                    <a:lnR>
                      <a:noFill/>
                    </a:lnR>
                    <a:lnT>
                      <a:noFill/>
                    </a:lnT>
                    <a:lnB>
                      <a:noFill/>
                    </a:lnB>
                  </a:tcPr>
                </a:tc>
              </a:tr>
            </a:tbl>
          </a:graphicData>
        </a:graphic>
      </p:graphicFrame>
    </p:spTree>
  </p:cSld>
  <p:clrMapOvr>
    <a:masterClrMapping/>
  </p:clrMapOvr>
  <p:transition advTm="10000"/>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Construction</a:t>
            </a:r>
            <a:endParaRPr lang="en-GB" dirty="0"/>
          </a:p>
        </p:txBody>
      </p:sp>
      <p:sp>
        <p:nvSpPr>
          <p:cNvPr id="5" name="Text Placeholder 4"/>
          <p:cNvSpPr>
            <a:spLocks noGrp="1"/>
          </p:cNvSpPr>
          <p:nvPr>
            <p:ph type="body" idx="1"/>
          </p:nvPr>
        </p:nvSpPr>
        <p:spPr/>
        <p:txBody>
          <a:bodyPr/>
          <a:lstStyle/>
          <a:p>
            <a:r>
              <a:rPr lang="en-GB" dirty="0" smtClean="0"/>
              <a:t>Physical Casing</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ransition advTm="10000"/>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Physical Casing</a:t>
            </a:r>
            <a:endParaRPr lang="en-GB" dirty="0"/>
          </a:p>
        </p:txBody>
      </p:sp>
      <p:pic>
        <p:nvPicPr>
          <p:cNvPr id="5" name="Content Placeholder 4" descr="20171108_210314.jpg"/>
          <p:cNvPicPr>
            <a:picLocks noGrp="1" noChangeAspect="1"/>
          </p:cNvPicPr>
          <p:nvPr>
            <p:ph idx="1"/>
          </p:nvPr>
        </p:nvPicPr>
        <p:blipFill>
          <a:blip r:embed="rId2" cstate="print"/>
          <a:stretch>
            <a:fillRect/>
          </a:stretch>
        </p:blipFill>
        <p:spPr>
          <a:xfrm>
            <a:off x="4748019" y="1275606"/>
            <a:ext cx="3712413" cy="2088232"/>
          </a:xfrm>
        </p:spPr>
      </p:pic>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7" name="Picture 6" descr="20171109_153801.jpg"/>
          <p:cNvPicPr>
            <a:picLocks noChangeAspect="1"/>
          </p:cNvPicPr>
          <p:nvPr/>
        </p:nvPicPr>
        <p:blipFill>
          <a:blip r:embed="rId3" cstate="print"/>
          <a:stretch>
            <a:fillRect/>
          </a:stretch>
        </p:blipFill>
        <p:spPr>
          <a:xfrm>
            <a:off x="179512" y="3075806"/>
            <a:ext cx="2952328" cy="1660685"/>
          </a:xfrm>
          <a:prstGeom prst="rect">
            <a:avLst/>
          </a:prstGeom>
        </p:spPr>
      </p:pic>
      <p:pic>
        <p:nvPicPr>
          <p:cNvPr id="8" name="Picture 7" descr="20171112_120552.jpg"/>
          <p:cNvPicPr>
            <a:picLocks noChangeAspect="1"/>
          </p:cNvPicPr>
          <p:nvPr/>
        </p:nvPicPr>
        <p:blipFill>
          <a:blip r:embed="rId4" cstate="print"/>
          <a:stretch>
            <a:fillRect/>
          </a:stretch>
        </p:blipFill>
        <p:spPr>
          <a:xfrm>
            <a:off x="931596" y="1131590"/>
            <a:ext cx="3200354" cy="1800200"/>
          </a:xfrm>
          <a:prstGeom prst="rect">
            <a:avLst/>
          </a:prstGeom>
        </p:spPr>
      </p:pic>
      <p:pic>
        <p:nvPicPr>
          <p:cNvPr id="10" name="Picture 9" descr="20180227_095046.jpg"/>
          <p:cNvPicPr>
            <a:picLocks noChangeAspect="1"/>
          </p:cNvPicPr>
          <p:nvPr/>
        </p:nvPicPr>
        <p:blipFill>
          <a:blip r:embed="rId5" cstate="print"/>
          <a:stretch>
            <a:fillRect/>
          </a:stretch>
        </p:blipFill>
        <p:spPr>
          <a:xfrm>
            <a:off x="6356198" y="3507854"/>
            <a:ext cx="2651784" cy="1491629"/>
          </a:xfrm>
          <a:prstGeom prst="rect">
            <a:avLst/>
          </a:prstGeom>
        </p:spPr>
      </p:pic>
      <p:pic>
        <p:nvPicPr>
          <p:cNvPr id="11" name="Picture 10" descr="20180227_095058.jpg"/>
          <p:cNvPicPr>
            <a:picLocks noChangeAspect="1"/>
          </p:cNvPicPr>
          <p:nvPr/>
        </p:nvPicPr>
        <p:blipFill>
          <a:blip r:embed="rId6" cstate="print"/>
          <a:stretch>
            <a:fillRect/>
          </a:stretch>
        </p:blipFill>
        <p:spPr>
          <a:xfrm>
            <a:off x="3491880" y="3440346"/>
            <a:ext cx="2808312" cy="1579676"/>
          </a:xfrm>
          <a:prstGeom prst="rect">
            <a:avLst/>
          </a:prstGeom>
        </p:spPr>
      </p:pic>
    </p:spTree>
  </p:cSld>
  <p:clrMapOvr>
    <a:masterClrMapping/>
  </p:clrMapOvr>
  <p:transition advTm="10000"/>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Physical Casing</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
        <p:nvSpPr>
          <p:cNvPr id="9" name="Content Placeholder 8"/>
          <p:cNvSpPr>
            <a:spLocks noGrp="1"/>
          </p:cNvSpPr>
          <p:nvPr>
            <p:ph idx="1"/>
          </p:nvPr>
        </p:nvSpPr>
        <p:spPr/>
        <p:txBody>
          <a:bodyPr/>
          <a:lstStyle/>
          <a:p>
            <a:r>
              <a:rPr lang="en-GB" dirty="0" smtClean="0"/>
              <a:t>Due to having no access to a CNC Milling machine, I was forced to manufacture the Side panels with a laser cutter.</a:t>
            </a:r>
          </a:p>
          <a:p>
            <a:r>
              <a:rPr lang="en-GB" dirty="0" smtClean="0"/>
              <a:t>Ideally, it would be milled from 10mm MDF which would lead to it being stronger as I am having issues with the layers separating due to it being laser cut from plywood.</a:t>
            </a:r>
          </a:p>
          <a:p>
            <a:endParaRPr lang="en-GB" dirty="0"/>
          </a:p>
        </p:txBody>
      </p:sp>
    </p:spTree>
  </p:cSld>
  <p:clrMapOvr>
    <a:masterClrMapping/>
  </p:clrMapOvr>
  <p:transition advTm="10000"/>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Construction</a:t>
            </a:r>
            <a:endParaRPr lang="en-GB" dirty="0"/>
          </a:p>
        </p:txBody>
      </p:sp>
      <p:sp>
        <p:nvSpPr>
          <p:cNvPr id="3" name="Text Placeholder 2"/>
          <p:cNvSpPr>
            <a:spLocks noGrp="1"/>
          </p:cNvSpPr>
          <p:nvPr>
            <p:ph type="body" idx="1"/>
          </p:nvPr>
        </p:nvSpPr>
        <p:spPr/>
        <p:txBody>
          <a:bodyPr/>
          <a:lstStyle/>
          <a:p>
            <a:r>
              <a:rPr lang="en-GB" dirty="0" smtClean="0"/>
              <a:t>PCB</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ransition advTm="10000"/>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PCB</a:t>
            </a:r>
            <a:endParaRPr lang="en-GB" dirty="0"/>
          </a:p>
        </p:txBody>
      </p:sp>
      <p:pic>
        <p:nvPicPr>
          <p:cNvPr id="7" name="Content Placeholder 6" descr="20180312_135606.jpg"/>
          <p:cNvPicPr>
            <a:picLocks noGrp="1" noChangeAspect="1"/>
          </p:cNvPicPr>
          <p:nvPr>
            <p:ph idx="1"/>
          </p:nvPr>
        </p:nvPicPr>
        <p:blipFill>
          <a:blip r:embed="rId2" cstate="print"/>
          <a:stretch>
            <a:fillRect/>
          </a:stretch>
        </p:blipFill>
        <p:spPr>
          <a:xfrm>
            <a:off x="323528" y="2643758"/>
            <a:ext cx="3840428" cy="2160240"/>
          </a:xfrm>
        </p:spPr>
      </p:pic>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8" name="Picture 7" descr="20180321_145704.jpg"/>
          <p:cNvPicPr>
            <a:picLocks noChangeAspect="1"/>
          </p:cNvPicPr>
          <p:nvPr/>
        </p:nvPicPr>
        <p:blipFill>
          <a:blip r:embed="rId3" cstate="print"/>
          <a:stretch>
            <a:fillRect/>
          </a:stretch>
        </p:blipFill>
        <p:spPr>
          <a:xfrm>
            <a:off x="4788024" y="2715766"/>
            <a:ext cx="3960440" cy="2227748"/>
          </a:xfrm>
          <a:prstGeom prst="rect">
            <a:avLst/>
          </a:prstGeom>
        </p:spPr>
      </p:pic>
      <p:pic>
        <p:nvPicPr>
          <p:cNvPr id="9" name="Picture 8" descr="20180321_145808.jpg"/>
          <p:cNvPicPr>
            <a:picLocks noChangeAspect="1"/>
          </p:cNvPicPr>
          <p:nvPr/>
        </p:nvPicPr>
        <p:blipFill>
          <a:blip r:embed="rId4" cstate="print"/>
          <a:stretch>
            <a:fillRect/>
          </a:stretch>
        </p:blipFill>
        <p:spPr>
          <a:xfrm>
            <a:off x="3131840" y="483518"/>
            <a:ext cx="3672408" cy="2065730"/>
          </a:xfrm>
          <a:prstGeom prst="rect">
            <a:avLst/>
          </a:prstGeom>
        </p:spPr>
      </p:pic>
    </p:spTree>
  </p:cSld>
  <p:clrMapOvr>
    <a:masterClrMapping/>
  </p:clrMapOvr>
  <p:transition advTm="1000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smtClean="0"/>
              <a:t>What key Features Have I found from these products</a:t>
            </a:r>
            <a:endParaRPr lang="en-GB" sz="3200" dirty="0"/>
          </a:p>
        </p:txBody>
      </p:sp>
      <p:sp>
        <p:nvSpPr>
          <p:cNvPr id="3" name="Content Placeholder 2"/>
          <p:cNvSpPr>
            <a:spLocks noGrp="1"/>
          </p:cNvSpPr>
          <p:nvPr>
            <p:ph idx="1"/>
          </p:nvPr>
        </p:nvSpPr>
        <p:spPr/>
        <p:txBody>
          <a:bodyPr>
            <a:normAutofit fontScale="47500" lnSpcReduction="20000"/>
          </a:bodyPr>
          <a:lstStyle/>
          <a:p>
            <a:r>
              <a:rPr lang="en-GB" dirty="0" smtClean="0"/>
              <a:t>Using lots of frequency bands looks good</a:t>
            </a:r>
          </a:p>
          <a:p>
            <a:r>
              <a:rPr lang="en-GB" dirty="0" smtClean="0"/>
              <a:t>Using pure (Red, Green, Blue) colours is bad as it is quite harsh to look at</a:t>
            </a:r>
          </a:p>
          <a:p>
            <a:r>
              <a:rPr lang="en-GB" dirty="0" smtClean="0"/>
              <a:t>They need a attractive case to be appealing to people who are not techies who like circuit boards with components on</a:t>
            </a:r>
          </a:p>
          <a:p>
            <a:r>
              <a:rPr lang="en-GB" dirty="0" smtClean="0"/>
              <a:t>Colour customisation – Led's can change colour</a:t>
            </a:r>
          </a:p>
          <a:p>
            <a:r>
              <a:rPr lang="en-GB" dirty="0" smtClean="0"/>
              <a:t>Using individual Led's looks good</a:t>
            </a:r>
          </a:p>
          <a:p>
            <a:r>
              <a:rPr lang="en-GB" dirty="0" smtClean="0"/>
              <a:t>Easy to use controls are a must</a:t>
            </a:r>
          </a:p>
          <a:p>
            <a:r>
              <a:rPr lang="en-GB" dirty="0" smtClean="0"/>
              <a:t>The option to use a microphone or a audio input port is a good idea</a:t>
            </a:r>
          </a:p>
          <a:p>
            <a:r>
              <a:rPr lang="en-GB" dirty="0" smtClean="0"/>
              <a:t>Using proper packaging is a good idea</a:t>
            </a:r>
          </a:p>
          <a:p>
            <a:r>
              <a:rPr lang="en-GB" dirty="0" smtClean="0"/>
              <a:t>A user manual would be very important</a:t>
            </a:r>
          </a:p>
          <a:p>
            <a:r>
              <a:rPr lang="en-GB" dirty="0" smtClean="0"/>
              <a:t>Different display modes would look good</a:t>
            </a:r>
          </a:p>
          <a:p>
            <a:r>
              <a:rPr lang="en-GB" dirty="0" smtClean="0"/>
              <a:t>Using a low voltage with a low current so there is a low risk of electrocution</a:t>
            </a:r>
          </a:p>
          <a:p>
            <a:r>
              <a:rPr lang="en-GB" dirty="0" smtClean="0"/>
              <a:t>Black is a good case colour as it is high contrast and doesn’t reflect the colour of the surrounding Led's</a:t>
            </a:r>
          </a:p>
          <a:p>
            <a:r>
              <a:rPr lang="en-GB" dirty="0" smtClean="0"/>
              <a:t>Producing a single unit is a good idea</a:t>
            </a:r>
          </a:p>
          <a:p>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ransition advTm="10000"/>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PCB</a:t>
            </a:r>
            <a:endParaRPr lang="en-GB" dirty="0"/>
          </a:p>
        </p:txBody>
      </p:sp>
      <p:sp>
        <p:nvSpPr>
          <p:cNvPr id="3" name="Content Placeholder 2"/>
          <p:cNvSpPr>
            <a:spLocks noGrp="1"/>
          </p:cNvSpPr>
          <p:nvPr>
            <p:ph idx="1"/>
          </p:nvPr>
        </p:nvSpPr>
        <p:spPr/>
        <p:txBody>
          <a:bodyPr/>
          <a:lstStyle/>
          <a:p>
            <a:r>
              <a:rPr lang="en-GB" dirty="0" smtClean="0"/>
              <a:t>The PCB was very easy to assemble and went together without any problems.</a:t>
            </a:r>
          </a:p>
          <a:p>
            <a:r>
              <a:rPr lang="en-GB" dirty="0" smtClean="0"/>
              <a:t>The microphone was attached to the board with flimsy legs, if it is pushed into the case it could break off the board, ideally a custom mount would be required to give it more stability.</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ransition advTm="10000"/>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CONSTRUCTION</a:t>
            </a:r>
            <a:endParaRPr lang="en-GB" dirty="0"/>
          </a:p>
        </p:txBody>
      </p:sp>
      <p:sp>
        <p:nvSpPr>
          <p:cNvPr id="3" name="Text Placeholder 2"/>
          <p:cNvSpPr>
            <a:spLocks noGrp="1"/>
          </p:cNvSpPr>
          <p:nvPr>
            <p:ph type="body" idx="1"/>
          </p:nvPr>
        </p:nvSpPr>
        <p:spPr/>
        <p:txBody>
          <a:bodyPr/>
          <a:lstStyle/>
          <a:p>
            <a:r>
              <a:rPr lang="en-GB" dirty="0" smtClean="0"/>
              <a:t>Final</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ransition advTm="10000"/>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Final</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9" name="Content Placeholder 8" descr="20180227_095030.jpg"/>
          <p:cNvPicPr>
            <a:picLocks noGrp="1" noChangeAspect="1"/>
          </p:cNvPicPr>
          <p:nvPr>
            <p:ph idx="1"/>
          </p:nvPr>
        </p:nvPicPr>
        <p:blipFill>
          <a:blip r:embed="rId2" cstate="print"/>
          <a:stretch>
            <a:fillRect/>
          </a:stretch>
        </p:blipFill>
        <p:spPr>
          <a:xfrm>
            <a:off x="611559" y="1491630"/>
            <a:ext cx="2304257" cy="1296144"/>
          </a:xfrm>
        </p:spPr>
      </p:pic>
      <p:pic>
        <p:nvPicPr>
          <p:cNvPr id="10" name="Picture 9" descr="20180227_095046.jpg"/>
          <p:cNvPicPr>
            <a:picLocks noChangeAspect="1"/>
          </p:cNvPicPr>
          <p:nvPr/>
        </p:nvPicPr>
        <p:blipFill>
          <a:blip r:embed="rId3" cstate="print"/>
          <a:stretch>
            <a:fillRect/>
          </a:stretch>
        </p:blipFill>
        <p:spPr>
          <a:xfrm>
            <a:off x="3275856" y="3291830"/>
            <a:ext cx="2520280" cy="1417658"/>
          </a:xfrm>
          <a:prstGeom prst="rect">
            <a:avLst/>
          </a:prstGeom>
        </p:spPr>
      </p:pic>
      <p:pic>
        <p:nvPicPr>
          <p:cNvPr id="11" name="Picture 10" descr="20180227_095058.jpg"/>
          <p:cNvPicPr>
            <a:picLocks noChangeAspect="1"/>
          </p:cNvPicPr>
          <p:nvPr/>
        </p:nvPicPr>
        <p:blipFill>
          <a:blip r:embed="rId4" cstate="print"/>
          <a:stretch>
            <a:fillRect/>
          </a:stretch>
        </p:blipFill>
        <p:spPr>
          <a:xfrm>
            <a:off x="6228184" y="3435846"/>
            <a:ext cx="2520280" cy="1417658"/>
          </a:xfrm>
          <a:prstGeom prst="rect">
            <a:avLst/>
          </a:prstGeom>
        </p:spPr>
      </p:pic>
      <p:pic>
        <p:nvPicPr>
          <p:cNvPr id="12" name="Picture 11" descr="20180314_144740.jpg"/>
          <p:cNvPicPr>
            <a:picLocks noChangeAspect="1"/>
          </p:cNvPicPr>
          <p:nvPr/>
        </p:nvPicPr>
        <p:blipFill>
          <a:blip r:embed="rId5" cstate="print"/>
          <a:stretch>
            <a:fillRect/>
          </a:stretch>
        </p:blipFill>
        <p:spPr>
          <a:xfrm>
            <a:off x="6228184" y="1779662"/>
            <a:ext cx="2520280" cy="1417658"/>
          </a:xfrm>
          <a:prstGeom prst="rect">
            <a:avLst/>
          </a:prstGeom>
        </p:spPr>
      </p:pic>
      <p:pic>
        <p:nvPicPr>
          <p:cNvPr id="13" name="Picture 12" descr="20180321_153320.jpg"/>
          <p:cNvPicPr>
            <a:picLocks noChangeAspect="1"/>
          </p:cNvPicPr>
          <p:nvPr/>
        </p:nvPicPr>
        <p:blipFill>
          <a:blip r:embed="rId6" cstate="print"/>
          <a:stretch>
            <a:fillRect/>
          </a:stretch>
        </p:blipFill>
        <p:spPr>
          <a:xfrm>
            <a:off x="3347864" y="1779662"/>
            <a:ext cx="2520280" cy="1417658"/>
          </a:xfrm>
          <a:prstGeom prst="rect">
            <a:avLst/>
          </a:prstGeom>
        </p:spPr>
      </p:pic>
      <p:pic>
        <p:nvPicPr>
          <p:cNvPr id="14" name="Picture 13" descr="20180321_153848.jpg"/>
          <p:cNvPicPr>
            <a:picLocks noChangeAspect="1"/>
          </p:cNvPicPr>
          <p:nvPr/>
        </p:nvPicPr>
        <p:blipFill>
          <a:blip r:embed="rId7" cstate="print"/>
          <a:stretch>
            <a:fillRect/>
          </a:stretch>
        </p:blipFill>
        <p:spPr>
          <a:xfrm>
            <a:off x="395536" y="3147814"/>
            <a:ext cx="2520280" cy="1417658"/>
          </a:xfrm>
          <a:prstGeom prst="rect">
            <a:avLst/>
          </a:prstGeom>
        </p:spPr>
      </p:pic>
      <p:pic>
        <p:nvPicPr>
          <p:cNvPr id="15" name="Picture 14" descr="20180321_153935.jpg"/>
          <p:cNvPicPr>
            <a:picLocks noChangeAspect="1"/>
          </p:cNvPicPr>
          <p:nvPr/>
        </p:nvPicPr>
        <p:blipFill>
          <a:blip r:embed="rId8" cstate="print"/>
          <a:stretch>
            <a:fillRect/>
          </a:stretch>
        </p:blipFill>
        <p:spPr>
          <a:xfrm>
            <a:off x="4211960" y="267494"/>
            <a:ext cx="2520280" cy="1417658"/>
          </a:xfrm>
          <a:prstGeom prst="rect">
            <a:avLst/>
          </a:prstGeom>
        </p:spPr>
      </p:pic>
    </p:spTree>
  </p:cSld>
  <p:clrMapOvr>
    <a:masterClrMapping/>
  </p:clrMapOvr>
  <p:transition advTm="10000"/>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Final</a:t>
            </a:r>
            <a:endParaRPr lang="en-GB" dirty="0"/>
          </a:p>
        </p:txBody>
      </p:sp>
      <p:sp>
        <p:nvSpPr>
          <p:cNvPr id="3" name="Content Placeholder 2"/>
          <p:cNvSpPr>
            <a:spLocks noGrp="1"/>
          </p:cNvSpPr>
          <p:nvPr>
            <p:ph idx="1"/>
          </p:nvPr>
        </p:nvSpPr>
        <p:spPr/>
        <p:txBody>
          <a:bodyPr/>
          <a:lstStyle/>
          <a:p>
            <a:r>
              <a:rPr lang="en-GB" dirty="0" smtClean="0"/>
              <a:t>I discovered that when the screen data is being sent to the display, the microcontroller is unable to receive IR signals, causing IR signals to not be received.</a:t>
            </a:r>
          </a:p>
          <a:p>
            <a:r>
              <a:rPr lang="en-GB" dirty="0" smtClean="0"/>
              <a:t>Using the I</a:t>
            </a:r>
            <a:r>
              <a:rPr lang="en-GB" baseline="30000" dirty="0" smtClean="0"/>
              <a:t>2</a:t>
            </a:r>
            <a:r>
              <a:rPr lang="en-GB" dirty="0" smtClean="0"/>
              <a:t>C connector on the PCB I added for future expansion, I used an ATTINY85 microcontroller to receive the IR signals and send them to the main microcontroller when it requests for them, solving the problem.</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ransition advTm="10000"/>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Construction</a:t>
            </a:r>
            <a:endParaRPr lang="en-GB" dirty="0"/>
          </a:p>
        </p:txBody>
      </p:sp>
      <p:sp>
        <p:nvSpPr>
          <p:cNvPr id="3" name="Text Placeholder 2"/>
          <p:cNvSpPr>
            <a:spLocks noGrp="1"/>
          </p:cNvSpPr>
          <p:nvPr>
            <p:ph type="body" idx="1"/>
          </p:nvPr>
        </p:nvSpPr>
        <p:spPr/>
        <p:txBody>
          <a:bodyPr/>
          <a:lstStyle/>
          <a:p>
            <a:r>
              <a:rPr lang="en-GB" dirty="0" smtClean="0"/>
              <a:t>Testing</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ransition advTm="10000"/>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Testing</a:t>
            </a:r>
            <a:endParaRPr lang="en-GB" dirty="0"/>
          </a:p>
        </p:txBody>
      </p:sp>
      <p:sp>
        <p:nvSpPr>
          <p:cNvPr id="3" name="Content Placeholder 2"/>
          <p:cNvSpPr>
            <a:spLocks noGrp="1"/>
          </p:cNvSpPr>
          <p:nvPr>
            <p:ph idx="1"/>
          </p:nvPr>
        </p:nvSpPr>
        <p:spPr/>
        <p:txBody>
          <a:bodyPr>
            <a:normAutofit fontScale="62500" lnSpcReduction="20000"/>
          </a:bodyPr>
          <a:lstStyle/>
          <a:p>
            <a:r>
              <a:rPr lang="en-GB" dirty="0" smtClean="0"/>
              <a:t>To test to product I ran a 1KHz sine wave through the audio inputs and then through the microphone to observe that only the specific frequency bands were being displayed. I also ran a test program to cycle each colour through on each LED to check that they were all working correctly</a:t>
            </a:r>
          </a:p>
          <a:p>
            <a:r>
              <a:rPr lang="en-GB" dirty="0" smtClean="0"/>
              <a:t>I also used a multimeter to check that the case was not connected to the mains power to ensure that it is not dangerous and it was earthed</a:t>
            </a:r>
          </a:p>
          <a:p>
            <a:r>
              <a:rPr lang="en-GB" dirty="0" smtClean="0"/>
              <a:t>I also checked using an oscilloscope to check that the correct signals and voltage levels were reaching the microcontroller on all of the inputs </a:t>
            </a:r>
          </a:p>
          <a:p>
            <a:r>
              <a:rPr lang="en-GB" dirty="0" smtClean="0"/>
              <a:t>I gave it a visual inspection to check the casing looked good and all the paint was evenly coated and that there were no scratches on the screen</a:t>
            </a:r>
          </a:p>
          <a:p>
            <a:r>
              <a:rPr lang="en-GB" dirty="0" smtClean="0"/>
              <a:t>I also checked that the IR remote was being correctly received from 3m away from the case with the remote being directly pointed at it and that the correct remote codes were being received</a:t>
            </a:r>
          </a:p>
          <a:p>
            <a:r>
              <a:rPr lang="en-GB" dirty="0" smtClean="0"/>
              <a:t>I used a test pattern to check that the LED panels were correctly oriented and that they were interpreting images correctly with all of the correct colours </a:t>
            </a:r>
            <a:r>
              <a:rPr lang="en-GB" smtClean="0"/>
              <a:t>and positioning</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ransition advTm="10000"/>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Conclusion</a:t>
            </a:r>
            <a:endParaRPr lang="en-GB" dirty="0"/>
          </a:p>
        </p:txBody>
      </p:sp>
      <p:sp>
        <p:nvSpPr>
          <p:cNvPr id="3" name="Text Placeholder 2"/>
          <p:cNvSpPr>
            <a:spLocks noGrp="1"/>
          </p:cNvSpPr>
          <p:nvPr>
            <p:ph type="body" idx="1"/>
          </p:nvPr>
        </p:nvSpPr>
        <p:spPr/>
        <p:txBody>
          <a:bodyPr/>
          <a:lstStyle/>
          <a:p>
            <a:r>
              <a:rPr lang="en-GB" dirty="0" smtClean="0"/>
              <a:t>Software Evaluation</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ransition advTm="10000"/>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Software evaluation</a:t>
            </a:r>
            <a:endParaRPr lang="en-GB" dirty="0"/>
          </a:p>
        </p:txBody>
      </p:sp>
      <p:sp>
        <p:nvSpPr>
          <p:cNvPr id="3" name="Content Placeholder 2"/>
          <p:cNvSpPr>
            <a:spLocks noGrp="1"/>
          </p:cNvSpPr>
          <p:nvPr>
            <p:ph idx="1"/>
          </p:nvPr>
        </p:nvSpPr>
        <p:spPr/>
        <p:txBody>
          <a:bodyPr>
            <a:normAutofit fontScale="92500" lnSpcReduction="10000"/>
          </a:bodyPr>
          <a:lstStyle/>
          <a:p>
            <a:r>
              <a:rPr lang="en-GB" dirty="0" smtClean="0"/>
              <a:t>Overall I think the software was a success but some changes could have been made such as more optimisations such as implementing more code into separate functions to reduce code repetition.</a:t>
            </a:r>
          </a:p>
          <a:p>
            <a:r>
              <a:rPr lang="en-GB" dirty="0" smtClean="0"/>
              <a:t>More configuration options through the remote could have been implemented to enable configuring system settings to allow the user to change the way the signal is displayed.</a:t>
            </a:r>
          </a:p>
          <a:p>
            <a:r>
              <a:rPr lang="en-GB" dirty="0" smtClean="0"/>
              <a:t>Saving the current settings to the EEPROM was a nice feature as it stopped you from having to change the pattern and audio source whenever it was turned on.</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ransition advTm="10000"/>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Conclusion</a:t>
            </a:r>
            <a:endParaRPr lang="en-GB" dirty="0"/>
          </a:p>
        </p:txBody>
      </p:sp>
      <p:sp>
        <p:nvSpPr>
          <p:cNvPr id="3" name="Text Placeholder 2"/>
          <p:cNvSpPr>
            <a:spLocks noGrp="1"/>
          </p:cNvSpPr>
          <p:nvPr>
            <p:ph type="body" idx="1"/>
          </p:nvPr>
        </p:nvSpPr>
        <p:spPr/>
        <p:txBody>
          <a:bodyPr/>
          <a:lstStyle/>
          <a:p>
            <a:r>
              <a:rPr lang="en-GB" dirty="0" smtClean="0"/>
              <a:t>Product Evaluation</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ransition advTm="10000"/>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Evaluation</a:t>
            </a:r>
            <a:endParaRPr lang="en-GB" dirty="0"/>
          </a:p>
        </p:txBody>
      </p:sp>
      <p:sp>
        <p:nvSpPr>
          <p:cNvPr id="3" name="Content Placeholder 2"/>
          <p:cNvSpPr>
            <a:spLocks noGrp="1"/>
          </p:cNvSpPr>
          <p:nvPr>
            <p:ph idx="1"/>
          </p:nvPr>
        </p:nvSpPr>
        <p:spPr>
          <a:xfrm>
            <a:off x="514350" y="1203598"/>
            <a:ext cx="8115300" cy="3528392"/>
          </a:xfrm>
        </p:spPr>
        <p:txBody>
          <a:bodyPr>
            <a:noAutofit/>
          </a:bodyPr>
          <a:lstStyle/>
          <a:p>
            <a:pPr>
              <a:buFont typeface="+mj-lt"/>
              <a:buAutoNum type="arabicPeriod"/>
            </a:pPr>
            <a:r>
              <a:rPr lang="en-GB" sz="1000" dirty="0" smtClean="0"/>
              <a:t>It will have an internal power supply as it will need to produce 30A for the LED panels at 5v.</a:t>
            </a:r>
          </a:p>
          <a:p>
            <a:pPr lvl="1">
              <a:buFont typeface="+mj-lt"/>
              <a:buAutoNum type="arabicPeriod"/>
            </a:pPr>
            <a:r>
              <a:rPr lang="en-GB" sz="900" dirty="0" smtClean="0"/>
              <a:t>It will use a standard IEC power connector with a hard power switch. </a:t>
            </a:r>
          </a:p>
          <a:p>
            <a:pPr>
              <a:buNone/>
            </a:pPr>
            <a:r>
              <a:rPr lang="en-GB" sz="1000" dirty="0" smtClean="0">
                <a:solidFill>
                  <a:srgbClr val="7F7F7F"/>
                </a:solidFill>
              </a:rPr>
              <a:t>It used the 30A at 5v as per planned with and IEC connecter and a 5A mains switch isolating power from the power supply, for a future version, the LEDs could dynamically change their brightness to maintain a lower current to save power.</a:t>
            </a:r>
          </a:p>
          <a:p>
            <a:pPr>
              <a:buFont typeface="+mj-lt"/>
              <a:buAutoNum type="arabicPeriod" startAt="2"/>
            </a:pPr>
            <a:r>
              <a:rPr lang="en-GB" sz="1000" dirty="0" smtClean="0"/>
              <a:t>It will have a black painted wood case to make the display stand out</a:t>
            </a:r>
          </a:p>
          <a:p>
            <a:pPr lvl="1">
              <a:buFont typeface="+mj-lt"/>
              <a:buAutoNum type="arabicPeriod"/>
            </a:pPr>
            <a:r>
              <a:rPr lang="en-GB" sz="900" dirty="0" smtClean="0"/>
              <a:t>The wood will be painted black once the unit is assembled to  hide the joints in the wood</a:t>
            </a:r>
          </a:p>
          <a:p>
            <a:pPr>
              <a:buNone/>
            </a:pPr>
            <a:r>
              <a:rPr lang="en-GB" sz="1000" dirty="0" smtClean="0">
                <a:solidFill>
                  <a:srgbClr val="7F7F7F"/>
                </a:solidFill>
              </a:rPr>
              <a:t>I used a black painted case made from wood as per planned, although, a laser cutter was used to create the parts, if I made a future version I would use as CNC Milling machine to mill the parts from MDF, this would have created a stronger case as the side panels were made from layers of plywood, which are not as strong as MDF. </a:t>
            </a:r>
          </a:p>
          <a:p>
            <a:pPr>
              <a:buFont typeface="+mj-lt"/>
              <a:buAutoNum type="arabicPeriod" startAt="3"/>
            </a:pPr>
            <a:r>
              <a:rPr lang="en-GB" sz="1000" dirty="0" smtClean="0"/>
              <a:t>There will be a clear acrylic sheet in the front of the case to protect the led boards and to stop people touching the led boards</a:t>
            </a:r>
          </a:p>
          <a:p>
            <a:pPr>
              <a:buNone/>
            </a:pPr>
            <a:r>
              <a:rPr lang="en-GB" sz="1000" dirty="0" smtClean="0">
                <a:solidFill>
                  <a:srgbClr val="7F7F7F"/>
                </a:solidFill>
              </a:rPr>
              <a:t>I used a piece of 5mm frosted black tinted acrylic because the LEDs were brighter than planned and they needed to be diffused because it filled in the dark spots between LEDs, for a future version the LEDs could dynamically change their brightness to prevent it needing a piece of tinted acrylic and just a piece of frosted acrylic to allow the LEDs to be slightly diffused.</a:t>
            </a:r>
          </a:p>
          <a:p>
            <a:pPr>
              <a:buFont typeface="+mj-lt"/>
              <a:buAutoNum type="arabicPeriod" startAt="4"/>
            </a:pPr>
            <a:r>
              <a:rPr lang="en-GB" sz="1000" dirty="0" smtClean="0"/>
              <a:t>Picture hook for the option to wall mount the unit </a:t>
            </a:r>
          </a:p>
          <a:p>
            <a:pPr>
              <a:buNone/>
            </a:pPr>
            <a:r>
              <a:rPr lang="en-GB" sz="1000" dirty="0" smtClean="0">
                <a:solidFill>
                  <a:srgbClr val="7F7F7F"/>
                </a:solidFill>
              </a:rPr>
              <a:t>I did not add a picture hook for the product as the case would need to be redesigned for it to work as the piece I had planned to mount it onto was not strong enough to hold it, for a future version, the case could be redesigned to incorporate the picture hook.</a:t>
            </a:r>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ransition advTm="10000"/>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Research</a:t>
            </a:r>
            <a:endParaRPr lang="en-GB" dirty="0"/>
          </a:p>
        </p:txBody>
      </p:sp>
      <p:sp>
        <p:nvSpPr>
          <p:cNvPr id="3" name="Text Placeholder 2"/>
          <p:cNvSpPr>
            <a:spLocks noGrp="1"/>
          </p:cNvSpPr>
          <p:nvPr>
            <p:ph type="body" idx="1"/>
          </p:nvPr>
        </p:nvSpPr>
        <p:spPr/>
        <p:txBody>
          <a:bodyPr>
            <a:normAutofit fontScale="92500" lnSpcReduction="10000"/>
          </a:bodyPr>
          <a:lstStyle/>
          <a:p>
            <a:r>
              <a:rPr lang="en-GB" dirty="0" smtClean="0"/>
              <a:t>Survey</a:t>
            </a:r>
          </a:p>
          <a:p>
            <a:r>
              <a:rPr lang="en-GB" dirty="0" smtClean="0"/>
              <a:t>- Multiple Choice</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ransition advTm="10000"/>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Evaluation</a:t>
            </a:r>
            <a:endParaRPr lang="en-GB" dirty="0"/>
          </a:p>
        </p:txBody>
      </p:sp>
      <p:sp>
        <p:nvSpPr>
          <p:cNvPr id="3" name="Content Placeholder 2"/>
          <p:cNvSpPr>
            <a:spLocks noGrp="1"/>
          </p:cNvSpPr>
          <p:nvPr>
            <p:ph idx="1"/>
          </p:nvPr>
        </p:nvSpPr>
        <p:spPr>
          <a:xfrm>
            <a:off x="514350" y="1275606"/>
            <a:ext cx="8115300" cy="3528392"/>
          </a:xfrm>
        </p:spPr>
        <p:txBody>
          <a:bodyPr>
            <a:noAutofit/>
          </a:bodyPr>
          <a:lstStyle/>
          <a:p>
            <a:pPr>
              <a:buFont typeface="+mj-lt"/>
              <a:buAutoNum type="arabicPeriod" startAt="5"/>
            </a:pPr>
            <a:r>
              <a:rPr lang="en-GB" sz="950" dirty="0" smtClean="0"/>
              <a:t>It will have mounting slots on the back for laser cut acrylic legs to make the unit more stable so it doesn’t fall over. The acrylic legs will have holes in them for a screw in the side of the case to slot into them so they are secure and they don’t fall out </a:t>
            </a:r>
          </a:p>
          <a:p>
            <a:pPr>
              <a:buNone/>
            </a:pPr>
            <a:r>
              <a:rPr lang="en-GB" sz="950" dirty="0" smtClean="0">
                <a:solidFill>
                  <a:srgbClr val="7F7F7F"/>
                </a:solidFill>
              </a:rPr>
              <a:t>I added them from a piece of black acrylic and they worked as planned as the unit was quite top heavy owing to the power supply being mounted near the top of the case, they successfully prevent it from also being knocked over, for a later version a better way to secure them would help as inserting the screws can be tedious.</a:t>
            </a:r>
          </a:p>
          <a:p>
            <a:pPr>
              <a:buFont typeface="+mj-lt"/>
              <a:buAutoNum type="arabicPeriod" startAt="6"/>
            </a:pPr>
            <a:r>
              <a:rPr lang="en-GB" sz="950" dirty="0" smtClean="0"/>
              <a:t>It will have the power socket, audio ports and SD card slot recessed on back of unit in a recess  that  so when it is on a wall it lies flat. The recess will have the inputs at a 90° angle so the ports are facing sideways. The recess will be fairly large to allow for different connector sizes and cables </a:t>
            </a:r>
          </a:p>
          <a:p>
            <a:pPr>
              <a:buNone/>
            </a:pPr>
            <a:r>
              <a:rPr lang="en-GB" sz="950" dirty="0" smtClean="0">
                <a:solidFill>
                  <a:srgbClr val="7F7F7F"/>
                </a:solidFill>
              </a:rPr>
              <a:t>I added the power socket in the form of an IEC socket, the audio ports in the form of RCA sockets, and a full size SD socket was installed to allow Image Data to be loaded, for a later version 3.5mm audio sockets could be added to allow different connector types.</a:t>
            </a:r>
          </a:p>
          <a:p>
            <a:pPr>
              <a:buFont typeface="+mj-lt"/>
              <a:buAutoNum type="arabicPeriod" startAt="7"/>
            </a:pPr>
            <a:r>
              <a:rPr lang="en-GB" sz="950" dirty="0" smtClean="0"/>
              <a:t>It will have a groove cut out of bottom lip on unit so cables can run down the wall it is mounted on </a:t>
            </a:r>
          </a:p>
          <a:p>
            <a:pPr>
              <a:buNone/>
            </a:pPr>
            <a:r>
              <a:rPr lang="en-GB" sz="950" dirty="0" smtClean="0">
                <a:solidFill>
                  <a:srgbClr val="7F7F7F"/>
                </a:solidFill>
              </a:rPr>
              <a:t>I added the groove in the bottom to allow cables to run down a wall but due to not being able to add a picture hook, it is not currently being used, for a future version it could have a loop for using a cable tie to keep the cables tidy, it could also be made bigger to allow larger cables to fit through it. Visually it could be centred as currently it is not centred and this does not look right.</a:t>
            </a:r>
          </a:p>
          <a:p>
            <a:pPr>
              <a:buFont typeface="+mj-lt"/>
              <a:buAutoNum type="arabicPeriod" startAt="8"/>
            </a:pPr>
            <a:r>
              <a:rPr lang="en-GB" sz="950" dirty="0" smtClean="0"/>
              <a:t>It will have a hard power switch on side of unit so power can be completely isolated from the unit to minimise fire risk </a:t>
            </a:r>
          </a:p>
          <a:p>
            <a:pPr>
              <a:buNone/>
            </a:pPr>
            <a:r>
              <a:rPr lang="en-GB" sz="950" dirty="0" smtClean="0">
                <a:solidFill>
                  <a:srgbClr val="7F7F7F"/>
                </a:solidFill>
              </a:rPr>
              <a:t>I added a hard power switch which successfully isolates the mains power to the power supply but it is mounted on the back of the unit which allows the unit to be placed up flat against walls and it looks neat as otherwise it would have interfered with the rear stands, for a future version, it could have an led in it to allow the user to see if it is switched on so they can easily know if it is turned off, which reduces fire risk.</a:t>
            </a:r>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ransition advTm="10000"/>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Evaluation</a:t>
            </a:r>
            <a:endParaRPr lang="en-GB" dirty="0"/>
          </a:p>
        </p:txBody>
      </p:sp>
      <p:sp>
        <p:nvSpPr>
          <p:cNvPr id="3" name="Content Placeholder 2"/>
          <p:cNvSpPr>
            <a:spLocks noGrp="1"/>
          </p:cNvSpPr>
          <p:nvPr>
            <p:ph idx="1"/>
          </p:nvPr>
        </p:nvSpPr>
        <p:spPr>
          <a:xfrm>
            <a:off x="514350" y="1491630"/>
            <a:ext cx="8115300" cy="3172384"/>
          </a:xfrm>
        </p:spPr>
        <p:txBody>
          <a:bodyPr>
            <a:noAutofit/>
          </a:bodyPr>
          <a:lstStyle/>
          <a:p>
            <a:pPr marL="457200" indent="-457200">
              <a:buFont typeface="+mj-lt"/>
              <a:buAutoNum type="arabicPeriod" startAt="9"/>
            </a:pPr>
            <a:r>
              <a:rPr lang="en-GB" sz="1050" dirty="0" smtClean="0"/>
              <a:t>The audio inputs it will have:</a:t>
            </a:r>
          </a:p>
          <a:p>
            <a:pPr marL="914400" lvl="1" indent="-457200">
              <a:buFont typeface="+mj-lt"/>
              <a:buAutoNum type="arabicPeriod"/>
            </a:pPr>
            <a:r>
              <a:rPr lang="en-GB" sz="800" dirty="0" smtClean="0"/>
              <a:t>Microphone for use with audio sources which can be heard by the unit and do not want to use an Aux cable</a:t>
            </a:r>
          </a:p>
          <a:p>
            <a:pPr marL="1257300" lvl="2" indent="-342900">
              <a:buFont typeface="+mj-lt"/>
              <a:buAutoNum type="arabicPeriod"/>
            </a:pPr>
            <a:r>
              <a:rPr lang="en-GB" sz="700" dirty="0" smtClean="0"/>
              <a:t>Microphone should be mounted to the front of the unit for the best signal from the sound in the surrounding area</a:t>
            </a:r>
          </a:p>
          <a:p>
            <a:pPr marL="1371600" lvl="2" indent="-457200">
              <a:buFont typeface="+mj-lt"/>
              <a:buAutoNum type="arabicPeriod"/>
            </a:pPr>
            <a:r>
              <a:rPr lang="en-GB" sz="700" dirty="0" smtClean="0"/>
              <a:t>Microphone needs a preamp to bring it up to line level</a:t>
            </a:r>
          </a:p>
          <a:p>
            <a:pPr marL="914400" lvl="1" indent="-457200">
              <a:buFont typeface="+mj-lt"/>
              <a:buAutoNum type="arabicPeriod"/>
            </a:pPr>
            <a:r>
              <a:rPr lang="en-GB" sz="800" dirty="0" smtClean="0"/>
              <a:t>3.5mm audio socket with another 3.5mm audio socket for pass-through and isolation so it doesn’t distort the audio going in if they are using a passive splitter</a:t>
            </a:r>
          </a:p>
          <a:p>
            <a:pPr marL="1257300" lvl="2" indent="-342900">
              <a:buFont typeface="+mj-lt"/>
              <a:buAutoNum type="arabicPeriod"/>
            </a:pPr>
            <a:r>
              <a:rPr lang="en-GB" sz="700" dirty="0" smtClean="0"/>
              <a:t>Audio must be actively converted to mono to prevent distortion on the audio input as it could be passively split somewhere or be using the pass-through socket</a:t>
            </a:r>
          </a:p>
          <a:p>
            <a:pPr>
              <a:buNone/>
            </a:pPr>
            <a:r>
              <a:rPr lang="en-GB" sz="1050" dirty="0" smtClean="0">
                <a:solidFill>
                  <a:srgbClr val="7F7F7F"/>
                </a:solidFill>
              </a:rPr>
              <a:t>I used an Electret microphone with an amplifier to bring it up to a signal that the microcontroller can read, for a future version, I could mount the microphone near the front, next to the IR receiver to allow it to better pick up sound. I used RCA sockets without a pass-through to prevent distortion when it is being passed through and the connecters are stronger than 3.5mm and are harder to accidentally pull out, for a future version both could be used to allow the user to choose which connecter they want and audio isolator could be used to allow the signal to be passed through it.</a:t>
            </a:r>
          </a:p>
          <a:p>
            <a:pPr marL="457200" indent="-457200">
              <a:buFont typeface="+mj-lt"/>
              <a:buAutoNum type="arabicPeriod" startAt="10"/>
            </a:pPr>
            <a:r>
              <a:rPr lang="en-GB" sz="1050" dirty="0" smtClean="0"/>
              <a:t>All audio inputs must be isolated from each other and when an input is selected it must pass through an auto volume control circuit before entering the microcontroller.  So the audio can be scaled to get the most amount of detail out of it </a:t>
            </a:r>
          </a:p>
          <a:p>
            <a:pPr>
              <a:buNone/>
            </a:pPr>
            <a:r>
              <a:rPr lang="en-GB" sz="1050" dirty="0" smtClean="0">
                <a:solidFill>
                  <a:srgbClr val="7F7F7F"/>
                </a:solidFill>
              </a:rPr>
              <a:t>The audio inputs are not isolated but do not affect each other, the signal does not pass through an auto volume control circuit but passes through an amplifier to allow the best use of the signal, for a future version, an auto volume circuit could be implemented to allow quieter audio signals to be used and the audio signals could be isolated to prevent distortion.</a:t>
            </a:r>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ransition advTm="10000"/>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Evaluation</a:t>
            </a:r>
            <a:endParaRPr lang="en-GB" dirty="0"/>
          </a:p>
        </p:txBody>
      </p:sp>
      <p:sp>
        <p:nvSpPr>
          <p:cNvPr id="3" name="Content Placeholder 2"/>
          <p:cNvSpPr>
            <a:spLocks noGrp="1"/>
          </p:cNvSpPr>
          <p:nvPr>
            <p:ph idx="1"/>
          </p:nvPr>
        </p:nvSpPr>
        <p:spPr>
          <a:xfrm>
            <a:off x="514350" y="1275606"/>
            <a:ext cx="8115300" cy="3456384"/>
          </a:xfrm>
        </p:spPr>
        <p:txBody>
          <a:bodyPr>
            <a:noAutofit/>
          </a:bodyPr>
          <a:lstStyle/>
          <a:p>
            <a:pPr marL="457200" indent="-457200">
              <a:buFont typeface="+mj-lt"/>
              <a:buAutoNum type="arabicPeriod" startAt="11"/>
            </a:pPr>
            <a:r>
              <a:rPr lang="en-GB" sz="1000" dirty="0" smtClean="0"/>
              <a:t>It will have an IR remote control for control without touching the unit </a:t>
            </a:r>
          </a:p>
          <a:p>
            <a:pPr marL="914400" lvl="1" indent="-457200">
              <a:buFont typeface="+mj-lt"/>
              <a:buAutoNum type="arabicPeriod"/>
            </a:pPr>
            <a:r>
              <a:rPr lang="en-GB" sz="900" dirty="0" smtClean="0"/>
              <a:t>A button on the remote should be used to change between the audio inputs and turn of the unit in turn in the pattern: Aux socket, Microphone, Off</a:t>
            </a:r>
          </a:p>
          <a:p>
            <a:pPr marL="914400" lvl="1" indent="-457200">
              <a:buFont typeface="+mj-lt"/>
              <a:buAutoNum type="arabicPeriod"/>
            </a:pPr>
            <a:r>
              <a:rPr lang="en-GB" sz="900" dirty="0" smtClean="0"/>
              <a:t>A button on the remote should be used to change the display style for the spectrum analyser, modes could include variants of live mode showing the current audio frequencies, peak hold mode where dots show when the audio peak in the last few seconds and how high the peak was, and a mode when the whole screen is on and gets dimmer and gets brighter when a beat happens in the audio. The modes could include horizontal or vertical variants of these modes.</a:t>
            </a:r>
          </a:p>
          <a:p>
            <a:pPr marL="914400" lvl="1" indent="-457200">
              <a:buFont typeface="+mj-lt"/>
              <a:buAutoNum type="arabicPeriod"/>
            </a:pPr>
            <a:r>
              <a:rPr lang="en-GB" sz="900" dirty="0" smtClean="0"/>
              <a:t>A button on the remote should be used to change the colour pattern of the screen. Patterns would be stored on a SD card with a picture for each pattern so the user could create their own patterns</a:t>
            </a:r>
          </a:p>
          <a:p>
            <a:pPr>
              <a:buNone/>
            </a:pPr>
            <a:r>
              <a:rPr lang="en-GB" sz="1000" dirty="0" smtClean="0">
                <a:solidFill>
                  <a:srgbClr val="7F7F7F"/>
                </a:solidFill>
              </a:rPr>
              <a:t>I added an IR remote but required a secondary microcontroller to be added due to the main microcontroller not being able to read the IR receiver when it is sending data to the display, some of the display styles were not implemented but could be implemented in a later version of the firmware, for future versions the secondary microcontroller could be added to the main control board instead of an external interface board and it could also use the number buttons on the remote the quickly change the pattern to a specific ID.</a:t>
            </a:r>
          </a:p>
          <a:p>
            <a:pPr marL="457200" indent="-457200">
              <a:buFont typeface="+mj-lt"/>
              <a:buAutoNum type="arabicPeriod" startAt="12"/>
            </a:pPr>
            <a:r>
              <a:rPr lang="en-GB" sz="1000" dirty="0" smtClean="0"/>
              <a:t>The unit must have an SD card slot for image files stored on an SD card. The file format used will be a custom file type for storing images for the led matrix</a:t>
            </a:r>
          </a:p>
          <a:p>
            <a:pPr marL="914400" lvl="1" indent="-457200">
              <a:buFont typeface="+mj-lt"/>
              <a:buAutoNum type="arabicPeriod"/>
            </a:pPr>
            <a:r>
              <a:rPr lang="en-GB" sz="900" dirty="0" smtClean="0"/>
              <a:t>Images will be stored in a folder called .imx </a:t>
            </a:r>
          </a:p>
          <a:p>
            <a:pPr>
              <a:buNone/>
            </a:pPr>
            <a:r>
              <a:rPr lang="en-GB" sz="1000" dirty="0" smtClean="0">
                <a:solidFill>
                  <a:srgbClr val="7F7F7F"/>
                </a:solidFill>
              </a:rPr>
              <a:t>I created a program on windows using python to convert images into a simple image format that can easily be used by the microcontroller, the program stores the data on a database on the SD Card and it stores the files in a folder called “.imxs” with the image files being called “.imx” and the file containing the number of patterns called “imdbsize.dbl”,  for a future version, native support for image types such as “.jpg” and “.png” could be used instead of the custom program  on windows.</a:t>
            </a:r>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ransition advTm="10000"/>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Other points for evaluation</a:t>
            </a:r>
            <a:endParaRPr lang="en-GB" dirty="0"/>
          </a:p>
        </p:txBody>
      </p:sp>
      <p:sp>
        <p:nvSpPr>
          <p:cNvPr id="3" name="Content Placeholder 2"/>
          <p:cNvSpPr>
            <a:spLocks noGrp="1"/>
          </p:cNvSpPr>
          <p:nvPr>
            <p:ph idx="1"/>
          </p:nvPr>
        </p:nvSpPr>
        <p:spPr/>
        <p:txBody>
          <a:bodyPr>
            <a:normAutofit fontScale="77500" lnSpcReduction="20000"/>
          </a:bodyPr>
          <a:lstStyle/>
          <a:p>
            <a:pPr>
              <a:buNone/>
            </a:pPr>
            <a:r>
              <a:rPr lang="en-GB" dirty="0" smtClean="0"/>
              <a:t>If I was designing the case again I would make the space for cables larger so it is easier to insert cables. I would also get the frame of the case milled from 10mm MDF using a CNC Milling machine as I originally planned but wasn’t able to due to not having access to one.</a:t>
            </a:r>
          </a:p>
          <a:p>
            <a:pPr>
              <a:buNone/>
            </a:pPr>
            <a:r>
              <a:rPr lang="en-GB" dirty="0" smtClean="0"/>
              <a:t>If I was designing the PCB again I would incorporate the external IR receiver board I added to solve the problem that I had when trying to receive the infrared signals.</a:t>
            </a:r>
          </a:p>
          <a:p>
            <a:pPr>
              <a:buNone/>
            </a:pPr>
            <a:r>
              <a:rPr lang="en-GB" dirty="0" smtClean="0"/>
              <a:t>If I was producing the product again I would embed the IR receiver into the edge of the case because where it is now, behind the screen protector, it limits the range of the IR remote. I would also get a custom remote made like the remote I have now, but with custom labels.</a:t>
            </a:r>
          </a:p>
          <a:p>
            <a:pPr>
              <a:buNone/>
            </a:pPr>
            <a:r>
              <a:rPr lang="en-GB" dirty="0" smtClean="0"/>
              <a:t>If I was making the product again I would use locking JST connectors because there is a chance the internal wiring could fall out of the 2.54mm headers I used.</a:t>
            </a:r>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ransition advTm="10000"/>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Conclusion</a:t>
            </a:r>
            <a:endParaRPr lang="en-GB" dirty="0"/>
          </a:p>
        </p:txBody>
      </p:sp>
      <p:sp>
        <p:nvSpPr>
          <p:cNvPr id="3" name="Text Placeholder 2"/>
          <p:cNvSpPr>
            <a:spLocks noGrp="1"/>
          </p:cNvSpPr>
          <p:nvPr>
            <p:ph type="body" idx="1"/>
          </p:nvPr>
        </p:nvSpPr>
        <p:spPr/>
        <p:txBody>
          <a:bodyPr/>
          <a:lstStyle/>
          <a:p>
            <a:r>
              <a:rPr lang="en-GB" dirty="0" smtClean="0"/>
              <a:t>Photos</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ransition advTm="10000"/>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Photos</a:t>
            </a:r>
            <a:endParaRPr lang="en-GB" dirty="0"/>
          </a:p>
        </p:txBody>
      </p:sp>
      <p:pic>
        <p:nvPicPr>
          <p:cNvPr id="5" name="Content Placeholder 4" descr="20180322_100517.jpg"/>
          <p:cNvPicPr>
            <a:picLocks noGrp="1" noChangeAspect="1"/>
          </p:cNvPicPr>
          <p:nvPr>
            <p:ph idx="1"/>
          </p:nvPr>
        </p:nvPicPr>
        <p:blipFill>
          <a:blip r:embed="rId2" cstate="print"/>
          <a:stretch>
            <a:fillRect/>
          </a:stretch>
        </p:blipFill>
        <p:spPr>
          <a:xfrm>
            <a:off x="6116172" y="1275606"/>
            <a:ext cx="2816311" cy="1584176"/>
          </a:xfrm>
        </p:spPr>
      </p:pic>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6" name="Picture 5" descr="20180322_100555.jpg"/>
          <p:cNvPicPr>
            <a:picLocks noChangeAspect="1"/>
          </p:cNvPicPr>
          <p:nvPr/>
        </p:nvPicPr>
        <p:blipFill>
          <a:blip r:embed="rId3" cstate="print"/>
          <a:stretch>
            <a:fillRect/>
          </a:stretch>
        </p:blipFill>
        <p:spPr>
          <a:xfrm>
            <a:off x="3131840" y="1203598"/>
            <a:ext cx="2918454" cy="1641630"/>
          </a:xfrm>
          <a:prstGeom prst="rect">
            <a:avLst/>
          </a:prstGeom>
        </p:spPr>
      </p:pic>
      <p:pic>
        <p:nvPicPr>
          <p:cNvPr id="7" name="Picture 6" descr="20180322_100603.jpg"/>
          <p:cNvPicPr>
            <a:picLocks noChangeAspect="1"/>
          </p:cNvPicPr>
          <p:nvPr/>
        </p:nvPicPr>
        <p:blipFill>
          <a:blip r:embed="rId4" cstate="print"/>
          <a:stretch>
            <a:fillRect/>
          </a:stretch>
        </p:blipFill>
        <p:spPr>
          <a:xfrm>
            <a:off x="3131840" y="3147814"/>
            <a:ext cx="2918454" cy="1641630"/>
          </a:xfrm>
          <a:prstGeom prst="rect">
            <a:avLst/>
          </a:prstGeom>
        </p:spPr>
      </p:pic>
      <p:pic>
        <p:nvPicPr>
          <p:cNvPr id="8" name="Picture 7" descr="20180322_100617.jpg"/>
          <p:cNvPicPr>
            <a:picLocks noChangeAspect="1"/>
          </p:cNvPicPr>
          <p:nvPr/>
        </p:nvPicPr>
        <p:blipFill>
          <a:blip r:embed="rId5" cstate="print"/>
          <a:stretch>
            <a:fillRect/>
          </a:stretch>
        </p:blipFill>
        <p:spPr>
          <a:xfrm>
            <a:off x="107504" y="3147814"/>
            <a:ext cx="2918454" cy="1641630"/>
          </a:xfrm>
          <a:prstGeom prst="rect">
            <a:avLst/>
          </a:prstGeom>
        </p:spPr>
      </p:pic>
      <p:pic>
        <p:nvPicPr>
          <p:cNvPr id="9" name="Picture 8" descr="20180322_100649.jpg"/>
          <p:cNvPicPr>
            <a:picLocks noChangeAspect="1"/>
          </p:cNvPicPr>
          <p:nvPr/>
        </p:nvPicPr>
        <p:blipFill>
          <a:blip r:embed="rId6" cstate="print"/>
          <a:stretch>
            <a:fillRect/>
          </a:stretch>
        </p:blipFill>
        <p:spPr>
          <a:xfrm>
            <a:off x="6084168" y="3147814"/>
            <a:ext cx="2918454" cy="1641630"/>
          </a:xfrm>
          <a:prstGeom prst="rect">
            <a:avLst/>
          </a:prstGeom>
        </p:spPr>
      </p:pic>
      <p:pic>
        <p:nvPicPr>
          <p:cNvPr id="10" name="Picture 9" descr="20180322_100650.jpg"/>
          <p:cNvPicPr>
            <a:picLocks noChangeAspect="1"/>
          </p:cNvPicPr>
          <p:nvPr/>
        </p:nvPicPr>
        <p:blipFill>
          <a:blip r:embed="rId7" cstate="print"/>
          <a:stretch>
            <a:fillRect/>
          </a:stretch>
        </p:blipFill>
        <p:spPr>
          <a:xfrm>
            <a:off x="107504" y="1203598"/>
            <a:ext cx="2918454" cy="1641630"/>
          </a:xfrm>
          <a:prstGeom prst="rect">
            <a:avLst/>
          </a:prstGeom>
        </p:spPr>
      </p:pic>
    </p:spTree>
  </p:cSld>
  <p:clrMapOvr>
    <a:masterClrMapping/>
  </p:clrMapOvr>
  <p:transition advTm="10000"/>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Photos</a:t>
            </a:r>
            <a:endParaRPr lang="en-GB" dirty="0"/>
          </a:p>
        </p:txBody>
      </p:sp>
      <p:pic>
        <p:nvPicPr>
          <p:cNvPr id="5" name="Content Placeholder 4" descr="20180322_161504.jpg"/>
          <p:cNvPicPr>
            <a:picLocks noGrp="1" noChangeAspect="1"/>
          </p:cNvPicPr>
          <p:nvPr>
            <p:ph idx="1"/>
          </p:nvPr>
        </p:nvPicPr>
        <p:blipFill>
          <a:blip r:embed="rId2" cstate="print"/>
          <a:stretch>
            <a:fillRect/>
          </a:stretch>
        </p:blipFill>
        <p:spPr>
          <a:xfrm>
            <a:off x="107504" y="1203598"/>
            <a:ext cx="2880320" cy="1620180"/>
          </a:xfrm>
        </p:spPr>
      </p:pic>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6" name="Picture 5" descr="20180322_161514.jpg"/>
          <p:cNvPicPr>
            <a:picLocks noChangeAspect="1"/>
          </p:cNvPicPr>
          <p:nvPr/>
        </p:nvPicPr>
        <p:blipFill>
          <a:blip r:embed="rId3" cstate="print"/>
          <a:stretch>
            <a:fillRect/>
          </a:stretch>
        </p:blipFill>
        <p:spPr>
          <a:xfrm>
            <a:off x="6100170" y="1635646"/>
            <a:ext cx="2944326" cy="1656184"/>
          </a:xfrm>
          <a:prstGeom prst="rect">
            <a:avLst/>
          </a:prstGeom>
        </p:spPr>
      </p:pic>
      <p:pic>
        <p:nvPicPr>
          <p:cNvPr id="7" name="Picture 6" descr="20180322_161521.jpg"/>
          <p:cNvPicPr>
            <a:picLocks noChangeAspect="1"/>
          </p:cNvPicPr>
          <p:nvPr/>
        </p:nvPicPr>
        <p:blipFill>
          <a:blip r:embed="rId4" cstate="print"/>
          <a:stretch>
            <a:fillRect/>
          </a:stretch>
        </p:blipFill>
        <p:spPr>
          <a:xfrm>
            <a:off x="3275856" y="3341334"/>
            <a:ext cx="2664296" cy="1498667"/>
          </a:xfrm>
          <a:prstGeom prst="rect">
            <a:avLst/>
          </a:prstGeom>
        </p:spPr>
      </p:pic>
      <p:pic>
        <p:nvPicPr>
          <p:cNvPr id="8" name="Picture 7" descr="20180322_161524.jpg"/>
          <p:cNvPicPr>
            <a:picLocks noChangeAspect="1"/>
          </p:cNvPicPr>
          <p:nvPr/>
        </p:nvPicPr>
        <p:blipFill>
          <a:blip r:embed="rId5" cstate="print"/>
          <a:stretch>
            <a:fillRect/>
          </a:stretch>
        </p:blipFill>
        <p:spPr>
          <a:xfrm>
            <a:off x="6084168" y="3354836"/>
            <a:ext cx="2883991" cy="1622245"/>
          </a:xfrm>
          <a:prstGeom prst="rect">
            <a:avLst/>
          </a:prstGeom>
        </p:spPr>
      </p:pic>
      <p:pic>
        <p:nvPicPr>
          <p:cNvPr id="9" name="Picture 8" descr="20180322_161544.jpg"/>
          <p:cNvPicPr>
            <a:picLocks noChangeAspect="1"/>
          </p:cNvPicPr>
          <p:nvPr/>
        </p:nvPicPr>
        <p:blipFill>
          <a:blip r:embed="rId6" cstate="print"/>
          <a:stretch>
            <a:fillRect/>
          </a:stretch>
        </p:blipFill>
        <p:spPr>
          <a:xfrm>
            <a:off x="107504" y="3102809"/>
            <a:ext cx="3024336" cy="1701189"/>
          </a:xfrm>
          <a:prstGeom prst="rect">
            <a:avLst/>
          </a:prstGeom>
        </p:spPr>
      </p:pic>
      <p:pic>
        <p:nvPicPr>
          <p:cNvPr id="10" name="Picture 9" descr="20180322_161549.jpg"/>
          <p:cNvPicPr>
            <a:picLocks noChangeAspect="1"/>
          </p:cNvPicPr>
          <p:nvPr/>
        </p:nvPicPr>
        <p:blipFill>
          <a:blip r:embed="rId7" cstate="print"/>
          <a:stretch>
            <a:fillRect/>
          </a:stretch>
        </p:blipFill>
        <p:spPr>
          <a:xfrm>
            <a:off x="3347864" y="1779662"/>
            <a:ext cx="2664296" cy="1498667"/>
          </a:xfrm>
          <a:prstGeom prst="rect">
            <a:avLst/>
          </a:prstGeom>
        </p:spPr>
      </p:pic>
      <p:pic>
        <p:nvPicPr>
          <p:cNvPr id="11" name="Picture 10" descr="20180322_161501.jpg"/>
          <p:cNvPicPr>
            <a:picLocks noChangeAspect="1"/>
          </p:cNvPicPr>
          <p:nvPr/>
        </p:nvPicPr>
        <p:blipFill>
          <a:blip r:embed="rId8" cstate="print"/>
          <a:stretch>
            <a:fillRect/>
          </a:stretch>
        </p:blipFill>
        <p:spPr>
          <a:xfrm>
            <a:off x="3635896" y="371006"/>
            <a:ext cx="2375248" cy="1336078"/>
          </a:xfrm>
          <a:prstGeom prst="rect">
            <a:avLst/>
          </a:prstGeom>
        </p:spPr>
      </p:pic>
    </p:spTree>
  </p:cSld>
  <p:clrMapOvr>
    <a:masterClrMapping/>
  </p:clrMapOvr>
  <p:transition advTm="10000"/>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Conclusion</a:t>
            </a:r>
            <a:endParaRPr lang="en-GB" dirty="0"/>
          </a:p>
        </p:txBody>
      </p:sp>
      <p:sp>
        <p:nvSpPr>
          <p:cNvPr id="3" name="Text Placeholder 2"/>
          <p:cNvSpPr>
            <a:spLocks noGrp="1"/>
          </p:cNvSpPr>
          <p:nvPr>
            <p:ph type="body" idx="1"/>
          </p:nvPr>
        </p:nvSpPr>
        <p:spPr/>
        <p:txBody>
          <a:bodyPr/>
          <a:lstStyle/>
          <a:p>
            <a:r>
              <a:rPr lang="en-GB" dirty="0" smtClean="0"/>
              <a:t>Mass Production</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ransition advTm="10000"/>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Mass production</a:t>
            </a:r>
            <a:endParaRPr lang="en-GB" dirty="0"/>
          </a:p>
        </p:txBody>
      </p:sp>
      <p:graphicFrame>
        <p:nvGraphicFramePr>
          <p:cNvPr id="5" name="Content Placeholder 4"/>
          <p:cNvGraphicFramePr>
            <a:graphicFrameLocks noGrp="1"/>
          </p:cNvGraphicFramePr>
          <p:nvPr>
            <p:ph idx="1"/>
          </p:nvPr>
        </p:nvGraphicFramePr>
        <p:xfrm>
          <a:off x="514350" y="1275606"/>
          <a:ext cx="8115300" cy="3469023"/>
        </p:xfrm>
        <a:graphic>
          <a:graphicData uri="http://schemas.openxmlformats.org/drawingml/2006/table">
            <a:tbl>
              <a:tblPr firstRow="1" bandRow="1">
                <a:tableStyleId>{5C22544A-7EE6-4342-B048-85BDC9FD1C3A}</a:tableStyleId>
              </a:tblPr>
              <a:tblGrid>
                <a:gridCol w="2041426"/>
                <a:gridCol w="6073874"/>
              </a:tblGrid>
              <a:tr h="360040">
                <a:tc>
                  <a:txBody>
                    <a:bodyPr/>
                    <a:lstStyle/>
                    <a:p>
                      <a:r>
                        <a:rPr lang="en-GB" sz="1200" dirty="0" smtClean="0"/>
                        <a:t>Improvement</a:t>
                      </a:r>
                      <a:endParaRPr lang="en-GB" sz="1200" dirty="0"/>
                    </a:p>
                  </a:txBody>
                  <a:tcPr/>
                </a:tc>
                <a:tc>
                  <a:txBody>
                    <a:bodyPr/>
                    <a:lstStyle/>
                    <a:p>
                      <a:r>
                        <a:rPr lang="en-GB" sz="1200" dirty="0" smtClean="0"/>
                        <a:t>Reason</a:t>
                      </a:r>
                      <a:endParaRPr lang="en-GB" sz="1200" dirty="0"/>
                    </a:p>
                  </a:txBody>
                  <a:tcPr/>
                </a:tc>
              </a:tr>
              <a:tr h="406172">
                <a:tc>
                  <a:txBody>
                    <a:bodyPr/>
                    <a:lstStyle/>
                    <a:p>
                      <a:r>
                        <a:rPr lang="en-GB" sz="1100" dirty="0" smtClean="0"/>
                        <a:t>Surface</a:t>
                      </a:r>
                      <a:r>
                        <a:rPr lang="en-GB" sz="1100" baseline="0" dirty="0" smtClean="0"/>
                        <a:t> mount components</a:t>
                      </a:r>
                      <a:endParaRPr lang="en-GB"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050" dirty="0" smtClean="0"/>
                        <a:t>The components on the PCB could be changed to be surface mount allowing the PCB to be more compact and easier to assemble by a pick and place machine.</a:t>
                      </a:r>
                    </a:p>
                  </a:txBody>
                  <a:tcPr/>
                </a:tc>
              </a:tr>
              <a:tr h="406172">
                <a:tc>
                  <a:txBody>
                    <a:bodyPr/>
                    <a:lstStyle/>
                    <a:p>
                      <a:r>
                        <a:rPr lang="en-GB" sz="1100" dirty="0" smtClean="0"/>
                        <a:t>Injection</a:t>
                      </a:r>
                      <a:r>
                        <a:rPr lang="en-GB" sz="1100" baseline="0" dirty="0" smtClean="0"/>
                        <a:t> moulded case</a:t>
                      </a:r>
                      <a:endParaRPr lang="en-GB"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050" dirty="0" smtClean="0"/>
                        <a:t>The case could be injection moulded which would be</a:t>
                      </a:r>
                      <a:r>
                        <a:rPr lang="en-GB" sz="1050" baseline="0" dirty="0" smtClean="0"/>
                        <a:t> cheaper,</a:t>
                      </a:r>
                      <a:r>
                        <a:rPr lang="en-GB" sz="1050" dirty="0" smtClean="0"/>
                        <a:t> easier to mass produce, and</a:t>
                      </a:r>
                      <a:r>
                        <a:rPr lang="en-GB" sz="1050" baseline="0" dirty="0" smtClean="0"/>
                        <a:t> eliminate the need for it to be painted.</a:t>
                      </a:r>
                      <a:endParaRPr lang="en-GB" sz="1050" dirty="0" smtClean="0"/>
                    </a:p>
                  </a:txBody>
                  <a:tcPr/>
                </a:tc>
              </a:tr>
              <a:tr h="406172">
                <a:tc>
                  <a:txBody>
                    <a:bodyPr/>
                    <a:lstStyle/>
                    <a:p>
                      <a:r>
                        <a:rPr lang="en-GB" sz="1100" dirty="0" smtClean="0"/>
                        <a:t>1</a:t>
                      </a:r>
                      <a:r>
                        <a:rPr lang="en-GB" sz="1100" baseline="0" dirty="0" smtClean="0"/>
                        <a:t> Large LED panel</a:t>
                      </a:r>
                      <a:endParaRPr lang="en-GB" sz="1100" dirty="0"/>
                    </a:p>
                  </a:txBody>
                  <a:tcPr/>
                </a:tc>
                <a:tc>
                  <a:txBody>
                    <a:bodyPr/>
                    <a:lstStyle/>
                    <a:p>
                      <a:r>
                        <a:rPr lang="en-GB" sz="1050" dirty="0" smtClean="0"/>
                        <a:t>The</a:t>
                      </a:r>
                      <a:r>
                        <a:rPr lang="en-GB" sz="1050" baseline="0" dirty="0" smtClean="0"/>
                        <a:t> 2 flexible LED panels and the back-plate they are attached to with double sided tape could be replaced with a large ridged PCB which would also replace the back-plate that prevents the LED panels from flexing.</a:t>
                      </a:r>
                      <a:endParaRPr lang="en-GB" sz="1050" dirty="0"/>
                    </a:p>
                  </a:txBody>
                  <a:tcPr/>
                </a:tc>
              </a:tr>
              <a:tr h="534516">
                <a:tc>
                  <a:txBody>
                    <a:bodyPr/>
                    <a:lstStyle/>
                    <a:p>
                      <a:r>
                        <a:rPr lang="en-GB" sz="1100" dirty="0" smtClean="0"/>
                        <a:t>Mounting IR Receiver</a:t>
                      </a:r>
                      <a:r>
                        <a:rPr lang="en-GB" sz="1100" baseline="0" dirty="0" smtClean="0"/>
                        <a:t> on the front of the case</a:t>
                      </a:r>
                      <a:endParaRPr lang="en-GB" sz="1100" dirty="0"/>
                    </a:p>
                  </a:txBody>
                  <a:tcPr/>
                </a:tc>
                <a:tc>
                  <a:txBody>
                    <a:bodyPr/>
                    <a:lstStyle/>
                    <a:p>
                      <a:r>
                        <a:rPr lang="en-GB" sz="1050" dirty="0" smtClean="0"/>
                        <a:t>The IR receiver could mount directly</a:t>
                      </a:r>
                      <a:r>
                        <a:rPr lang="en-GB" sz="1050" baseline="0" dirty="0" smtClean="0"/>
                        <a:t> into a hole in the casing so it is not behind the screen protector which is limiting the range of the IR receiver. It could be mounted to a hole in the edge casing material with an LED to allow the user to know if it can see their IR signal.</a:t>
                      </a:r>
                      <a:endParaRPr lang="en-GB" sz="1050" dirty="0"/>
                    </a:p>
                  </a:txBody>
                  <a:tcPr/>
                </a:tc>
              </a:tr>
              <a:tr h="701063">
                <a:tc>
                  <a:txBody>
                    <a:bodyPr/>
                    <a:lstStyle/>
                    <a:p>
                      <a:r>
                        <a:rPr lang="en-GB" sz="1100" dirty="0" smtClean="0"/>
                        <a:t>Have the IO Panel</a:t>
                      </a:r>
                      <a:r>
                        <a:rPr lang="en-GB" sz="1100" baseline="0" dirty="0" smtClean="0"/>
                        <a:t> labels directly engraved onto the case</a:t>
                      </a:r>
                      <a:endParaRPr lang="en-GB" sz="1100" dirty="0"/>
                    </a:p>
                  </a:txBody>
                  <a:tcPr/>
                </a:tc>
                <a:tc>
                  <a:txBody>
                    <a:bodyPr/>
                    <a:lstStyle/>
                    <a:p>
                      <a:r>
                        <a:rPr lang="en-GB" sz="1050" dirty="0" smtClean="0"/>
                        <a:t>The labels</a:t>
                      </a:r>
                      <a:r>
                        <a:rPr lang="en-GB" sz="1050" baseline="0" dirty="0" smtClean="0"/>
                        <a:t> for the IO panel could be directly engraved onto the IO panel itself, removing the need for a label to be stuck onto the IO panel, simplifying the production process.</a:t>
                      </a:r>
                      <a:endParaRPr lang="en-GB" sz="1050" dirty="0" smtClean="0"/>
                    </a:p>
                  </a:txBody>
                  <a:tcPr/>
                </a:tc>
              </a:tr>
              <a:tr h="406172">
                <a:tc>
                  <a:txBody>
                    <a:bodyPr/>
                    <a:lstStyle/>
                    <a:p>
                      <a:r>
                        <a:rPr lang="en-GB" sz="1100" dirty="0" smtClean="0"/>
                        <a:t>Moulding</a:t>
                      </a:r>
                      <a:r>
                        <a:rPr lang="en-GB" sz="1100" baseline="0" dirty="0" smtClean="0"/>
                        <a:t> the switch and IEC socket into the case</a:t>
                      </a:r>
                      <a:endParaRPr lang="en-GB" sz="1100" dirty="0"/>
                    </a:p>
                  </a:txBody>
                  <a:tcPr/>
                </a:tc>
                <a:tc>
                  <a:txBody>
                    <a:bodyPr/>
                    <a:lstStyle/>
                    <a:p>
                      <a:r>
                        <a:rPr lang="en-GB" sz="1050" dirty="0" smtClean="0"/>
                        <a:t>The power switch and the IEC socket could be directly moulded</a:t>
                      </a:r>
                      <a:r>
                        <a:rPr lang="en-GB" sz="1050" baseline="0" dirty="0" smtClean="0"/>
                        <a:t> into the case removing the need for them to be screwed in and giving them more strength.</a:t>
                      </a:r>
                      <a:endParaRPr lang="en-GB" sz="1050" dirty="0" smtClean="0"/>
                    </a:p>
                  </a:txBody>
                  <a:tcPr/>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ransition advTm="10000"/>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Conclusion</a:t>
            </a:r>
            <a:endParaRPr lang="en-GB" dirty="0"/>
          </a:p>
        </p:txBody>
      </p:sp>
      <p:sp>
        <p:nvSpPr>
          <p:cNvPr id="3" name="Text Placeholder 2"/>
          <p:cNvSpPr>
            <a:spLocks noGrp="1"/>
          </p:cNvSpPr>
          <p:nvPr>
            <p:ph type="body" idx="1"/>
          </p:nvPr>
        </p:nvSpPr>
        <p:spPr/>
        <p:txBody>
          <a:bodyPr/>
          <a:lstStyle/>
          <a:p>
            <a:r>
              <a:rPr lang="en-GB" dirty="0" smtClean="0"/>
              <a:t>Feedback and Possible Improvements</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ransition advTm="10000"/>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your age? </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5" name="Content Placeholder 4"/>
          <p:cNvSpPr>
            <a:spLocks noGrp="1"/>
          </p:cNvSpPr>
          <p:nvPr>
            <p:ph sz="half" idx="1"/>
          </p:nvPr>
        </p:nvSpPr>
        <p:spPr/>
        <p:txBody>
          <a:bodyPr>
            <a:normAutofit fontScale="77500" lnSpcReduction="20000"/>
          </a:bodyPr>
          <a:lstStyle/>
          <a:p>
            <a:r>
              <a:rPr lang="en-GB" dirty="0"/>
              <a:t>Most the people who answered my survey were aged between 10 and 17.</a:t>
            </a:r>
          </a:p>
          <a:p>
            <a:r>
              <a:rPr lang="en-GB" dirty="0"/>
              <a:t>This means that my results show the views of people aged between 10 and 17.</a:t>
            </a:r>
          </a:p>
          <a:p>
            <a:r>
              <a:rPr lang="en-GB" dirty="0"/>
              <a:t>This does not mean that people of different ages have the same views as they did not answer the survey</a:t>
            </a:r>
            <a:r>
              <a:rPr lang="en-GB" dirty="0" smtClean="0"/>
              <a:t>.</a:t>
            </a:r>
            <a:endParaRPr lang="en-GB" dirty="0"/>
          </a:p>
          <a:p>
            <a:r>
              <a:rPr lang="en-GB" dirty="0" smtClean="0"/>
              <a:t>But I did get some results from the other age groups and so I can draw a few conclusions for the other age groups</a:t>
            </a:r>
          </a:p>
        </p:txBody>
      </p:sp>
      <p:graphicFrame>
        <p:nvGraphicFramePr>
          <p:cNvPr id="9" name="Content Placeholder 8"/>
          <p:cNvGraphicFramePr>
            <a:graphicFrameLocks noGrp="1"/>
          </p:cNvGraphicFramePr>
          <p:nvPr>
            <p:ph sz="half" idx="2"/>
          </p:nvPr>
        </p:nvGraphicFramePr>
        <p:xfrm>
          <a:off x="5076056" y="1347614"/>
          <a:ext cx="3657600" cy="349805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816380117"/>
      </p:ext>
    </p:extLst>
  </p:cSld>
  <p:clrMapOvr>
    <a:masterClrMapping/>
  </p:clrMapOvr>
  <p:transition advTm="10000"/>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Look</a:t>
            </a:r>
            <a:endParaRPr lang="en-GB" dirty="0"/>
          </a:p>
        </p:txBody>
      </p:sp>
      <p:sp>
        <p:nvSpPr>
          <p:cNvPr id="3" name="Content Placeholder 2"/>
          <p:cNvSpPr>
            <a:spLocks noGrp="1"/>
          </p:cNvSpPr>
          <p:nvPr>
            <p:ph idx="1"/>
          </p:nvPr>
        </p:nvSpPr>
        <p:spPr/>
        <p:txBody>
          <a:bodyPr/>
          <a:lstStyle/>
          <a:p>
            <a:r>
              <a:rPr lang="en-GB" dirty="0" smtClean="0"/>
              <a:t>“It looks bright, flashy, cool, but the back of the case would look better if it was painted and the case would look better in black plastic.” – R. </a:t>
            </a:r>
            <a:r>
              <a:rPr lang="en-GB" dirty="0" err="1" smtClean="0"/>
              <a:t>Fairweather</a:t>
            </a:r>
            <a:endParaRPr lang="en-GB" dirty="0" smtClean="0"/>
          </a:p>
          <a:p>
            <a:r>
              <a:rPr lang="en-GB" dirty="0" smtClean="0"/>
              <a:t>I agree with Rhiannon as the back of the case would look better if it was painted and the case would look nicer if it was made from black plastic as it would give it a cleaner, more modern look.</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ransition advTm="10000"/>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Usage</a:t>
            </a:r>
            <a:endParaRPr lang="en-GB" dirty="0"/>
          </a:p>
        </p:txBody>
      </p:sp>
      <p:sp>
        <p:nvSpPr>
          <p:cNvPr id="3" name="Content Placeholder 2"/>
          <p:cNvSpPr>
            <a:spLocks noGrp="1"/>
          </p:cNvSpPr>
          <p:nvPr>
            <p:ph idx="1"/>
          </p:nvPr>
        </p:nvSpPr>
        <p:spPr/>
        <p:txBody>
          <a:bodyPr>
            <a:normAutofit fontScale="92500" lnSpcReduction="20000"/>
          </a:bodyPr>
          <a:lstStyle/>
          <a:p>
            <a:r>
              <a:rPr lang="en-GB" dirty="0" smtClean="0"/>
              <a:t>“I liked the flexibility of the different patterns, the brightness control, and the vibrancy of the colours, but the area for cables was too small as it was blocked by the case, it also need the remote control to have better labels on it” – A. Bouwer</a:t>
            </a:r>
          </a:p>
          <a:p>
            <a:r>
              <a:rPr lang="en-GB" dirty="0" smtClean="0"/>
              <a:t>I agree with Adam as I also found that the area for cables was too small and made it hard to insert cables,  this could be solved by removing the case below the IO or by using right angle cables.</a:t>
            </a:r>
          </a:p>
          <a:p>
            <a:r>
              <a:rPr lang="en-GB" dirty="0" smtClean="0"/>
              <a:t>It also needs to have a labelled remote which would be easy to mass produce and would make the product much more easier to use.</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ransition advTm="10000"/>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Design</a:t>
            </a:r>
            <a:endParaRPr lang="en-GB" dirty="0"/>
          </a:p>
        </p:txBody>
      </p:sp>
      <p:sp>
        <p:nvSpPr>
          <p:cNvPr id="3" name="Content Placeholder 2"/>
          <p:cNvSpPr>
            <a:spLocks noGrp="1"/>
          </p:cNvSpPr>
          <p:nvPr>
            <p:ph idx="1"/>
          </p:nvPr>
        </p:nvSpPr>
        <p:spPr/>
        <p:txBody>
          <a:bodyPr/>
          <a:lstStyle/>
          <a:p>
            <a:r>
              <a:rPr lang="en-GB" dirty="0" smtClean="0"/>
              <a:t>“I like the size of it as it would work in a house party or small venue, but a bigger version would be better for larger venues.” – A. Tiwari</a:t>
            </a:r>
          </a:p>
          <a:p>
            <a:r>
              <a:rPr lang="en-GB" dirty="0" smtClean="0"/>
              <a:t>I agree with Ayush as it is a nice size for somewhere small, but a larger, more detailed version for larger venues would be nice to make with support for different mounting systems for use in clubs.</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ransition advTm="10000"/>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Design</a:t>
            </a:r>
            <a:endParaRPr lang="en-GB" dirty="0"/>
          </a:p>
        </p:txBody>
      </p:sp>
      <p:sp>
        <p:nvSpPr>
          <p:cNvPr id="3" name="Content Placeholder 2"/>
          <p:cNvSpPr>
            <a:spLocks noGrp="1"/>
          </p:cNvSpPr>
          <p:nvPr>
            <p:ph idx="1"/>
          </p:nvPr>
        </p:nvSpPr>
        <p:spPr/>
        <p:txBody>
          <a:bodyPr/>
          <a:lstStyle/>
          <a:p>
            <a:r>
              <a:rPr lang="en-GB" dirty="0" smtClean="0"/>
              <a:t>“It would look cool if there was water that jumped with the display.” – H. Kandelwal</a:t>
            </a:r>
          </a:p>
          <a:p>
            <a:r>
              <a:rPr lang="en-GB" dirty="0" smtClean="0"/>
              <a:t>I disagree with Hithik as the water could be an inconvenience as it could make the product heavier and if it was damaged it could leak water, also the noise the water would make would interfere with the microphone and would distort the signal.</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ransition advTm="10000"/>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Conclusion</a:t>
            </a:r>
            <a:endParaRPr lang="en-GB" dirty="0"/>
          </a:p>
        </p:txBody>
      </p:sp>
      <p:sp>
        <p:nvSpPr>
          <p:cNvPr id="3" name="Text Placeholder 2"/>
          <p:cNvSpPr>
            <a:spLocks noGrp="1"/>
          </p:cNvSpPr>
          <p:nvPr>
            <p:ph type="body" idx="1"/>
          </p:nvPr>
        </p:nvSpPr>
        <p:spPr/>
        <p:txBody>
          <a:bodyPr/>
          <a:lstStyle/>
          <a:p>
            <a:r>
              <a:rPr lang="en-GB" dirty="0" smtClean="0"/>
              <a:t>Summary</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ransition advTm="10000"/>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Summary</a:t>
            </a:r>
            <a:endParaRPr lang="en-GB" dirty="0"/>
          </a:p>
        </p:txBody>
      </p:sp>
      <p:sp>
        <p:nvSpPr>
          <p:cNvPr id="3" name="Content Placeholder 2"/>
          <p:cNvSpPr>
            <a:spLocks noGrp="1"/>
          </p:cNvSpPr>
          <p:nvPr>
            <p:ph idx="1"/>
          </p:nvPr>
        </p:nvSpPr>
        <p:spPr/>
        <p:txBody>
          <a:bodyPr>
            <a:normAutofit fontScale="77500" lnSpcReduction="20000"/>
          </a:bodyPr>
          <a:lstStyle/>
          <a:p>
            <a:r>
              <a:rPr lang="en-GB" dirty="0" smtClean="0"/>
              <a:t>Overall think my product was very successful and is very entertaining to look at due to its bold, vibrant colours. I think it would have look better if the outside case pieces were manufactured by a CNC Milling machine.</a:t>
            </a:r>
          </a:p>
          <a:p>
            <a:r>
              <a:rPr lang="en-GB" dirty="0" smtClean="0"/>
              <a:t>I think that although I faced some challenges such as the IR receiver requiring a separate microcontroller, the project was a success and after a few optimisations, it would be ready for mass production.</a:t>
            </a:r>
          </a:p>
          <a:p>
            <a:r>
              <a:rPr lang="en-GB" dirty="0" smtClean="0"/>
              <a:t>I think if I was to make it again I would look into different materials to make the case out of which could be stronger and more durable as the case is quite fragile, due to it being made from wood.</a:t>
            </a:r>
          </a:p>
          <a:p>
            <a:r>
              <a:rPr lang="en-GB" dirty="0" smtClean="0"/>
              <a:t>If I designed it again I would look at cheaper and lower energy LED panels as they were expensive and also required and expensive power supply. I would also look at different LED types such as four wire LEDs such as LPD8806</a:t>
            </a:r>
            <a:r>
              <a:rPr lang="en-GB" dirty="0"/>
              <a:t> </a:t>
            </a:r>
            <a:r>
              <a:rPr lang="en-GB" dirty="0" smtClean="0"/>
              <a:t>which require a clock pin along with a data pin which allows the microcontroller to perform interrupts while sending out LED data.</a:t>
            </a:r>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ransition advTm="10000"/>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39752" y="123478"/>
            <a:ext cx="6457950" cy="969771"/>
          </a:xfrm>
        </p:spPr>
        <p:txBody>
          <a:bodyPr>
            <a:normAutofit/>
          </a:bodyPr>
          <a:lstStyle/>
          <a:p>
            <a:r>
              <a:rPr lang="en-GB" sz="2800" cap="none" dirty="0" smtClean="0"/>
              <a:t>https://youtu.be/etPx_hBegjY</a:t>
            </a:r>
            <a:endParaRPr lang="en-GB" sz="2800" cap="none" dirty="0"/>
          </a:p>
        </p:txBody>
      </p:sp>
      <p:sp>
        <p:nvSpPr>
          <p:cNvPr id="2" name="Footer Placeholder 1"/>
          <p:cNvSpPr>
            <a:spLocks noGrp="1"/>
          </p:cNvSpPr>
          <p:nvPr>
            <p:ph type="ftr" sz="quarter" idx="11"/>
          </p:nvPr>
        </p:nvSpPr>
        <p:spPr/>
        <p:txBody>
          <a:bodyPr/>
          <a:lstStyle/>
          <a:p>
            <a:r>
              <a:rPr lang="en-GB" smtClean="0"/>
              <a:t>Samuel Simpson Centre Number: 51339 Candidate Number: 6041</a:t>
            </a:r>
            <a:endParaRPr lang="en-GB" dirty="0"/>
          </a:p>
        </p:txBody>
      </p:sp>
      <p:pic>
        <p:nvPicPr>
          <p:cNvPr id="3" name="Picture 2" descr="20180322_161544.jpg"/>
          <p:cNvPicPr>
            <a:picLocks noChangeAspect="1"/>
          </p:cNvPicPr>
          <p:nvPr/>
        </p:nvPicPr>
        <p:blipFill>
          <a:blip r:embed="rId2" cstate="print"/>
          <a:srcRect t="11796" r="6155" b="3943"/>
          <a:stretch>
            <a:fillRect/>
          </a:stretch>
        </p:blipFill>
        <p:spPr>
          <a:xfrm>
            <a:off x="1259632" y="843558"/>
            <a:ext cx="7841671" cy="3960440"/>
          </a:xfrm>
          <a:prstGeom prst="roundRect">
            <a:avLst>
              <a:gd name="adj" fmla="val 14743"/>
            </a:avLst>
          </a:prstGeom>
        </p:spPr>
      </p:pic>
      <p:pic>
        <p:nvPicPr>
          <p:cNvPr id="130050" name="Picture 2" descr="https://api.qr-code-generator.com/v1/get-frame?access-token=EBephxedmZHs9OWzR2Kbv-125ifulLI1LemyW4NO2hwWifAzpHadEVcOq-OkFtNz&amp;frame_name=no-frame&amp;qr_code_text=https%3A%2F%2Fyoutu.be%2FetPx_hBegjY&amp;text=Scan%20me&amp;icon_name=mobile&amp;image_format=PNG&amp;image_width=300"/>
          <p:cNvPicPr>
            <a:picLocks noChangeAspect="1" noChangeArrowheads="1"/>
          </p:cNvPicPr>
          <p:nvPr/>
        </p:nvPicPr>
        <p:blipFill>
          <a:blip r:embed="rId3" cstate="print"/>
          <a:srcRect/>
          <a:stretch>
            <a:fillRect/>
          </a:stretch>
        </p:blipFill>
        <p:spPr bwMode="auto">
          <a:xfrm>
            <a:off x="0" y="2211710"/>
            <a:ext cx="1237828" cy="1237828"/>
          </a:xfrm>
          <a:prstGeom prst="roundRect">
            <a:avLst/>
          </a:prstGeom>
          <a:noFill/>
        </p:spPr>
      </p:pic>
    </p:spTree>
  </p:cSld>
  <p:clrMapOvr>
    <a:masterClrMapping/>
  </p:clrMapOvr>
  <p:transition advTm="10000"/>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your gender? </a:t>
            </a:r>
          </a:p>
        </p:txBody>
      </p:sp>
      <p:sp>
        <p:nvSpPr>
          <p:cNvPr id="3" name="Content Placeholder 2"/>
          <p:cNvSpPr>
            <a:spLocks noGrp="1"/>
          </p:cNvSpPr>
          <p:nvPr>
            <p:ph sz="half" idx="2"/>
          </p:nvPr>
        </p:nvSpPr>
        <p:spPr/>
        <p:txBody>
          <a:bodyPr>
            <a:normAutofit/>
          </a:bodyPr>
          <a:lstStyle/>
          <a:p>
            <a:r>
              <a:rPr lang="en-GB" dirty="0"/>
              <a:t>I got nearly an even split with the genders of the people who answered the survey</a:t>
            </a:r>
          </a:p>
          <a:p>
            <a:r>
              <a:rPr lang="en-GB" dirty="0"/>
              <a:t>This is good because I have responses from both genders and it means I know what both genders </a:t>
            </a:r>
            <a:r>
              <a:rPr lang="en-GB" dirty="0" smtClean="0"/>
              <a:t>want</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7" name="Content Placeholder 6"/>
          <p:cNvGraphicFramePr>
            <a:graphicFrameLocks noGrp="1"/>
          </p:cNvGraphicFramePr>
          <p:nvPr>
            <p:ph sz="half" idx="1"/>
          </p:nvPr>
        </p:nvGraphicFramePr>
        <p:xfrm>
          <a:off x="683568" y="1275606"/>
          <a:ext cx="3657600" cy="349805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1583802030"/>
      </p:ext>
    </p:extLst>
  </p:cSld>
  <p:clrMapOvr>
    <a:masterClrMapping/>
  </p:clrMapOvr>
  <p:transition advTm="10000"/>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1800" dirty="0"/>
              <a:t>Which of the following would describe your familiarity with audio spectrum </a:t>
            </a:r>
            <a:r>
              <a:rPr lang="en-GB" sz="1800" dirty="0" smtClean="0"/>
              <a:t>analysers? </a:t>
            </a:r>
            <a:endParaRPr lang="en-GB" sz="1800"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Content Placeholder 5"/>
          <p:cNvSpPr>
            <a:spLocks noGrp="1"/>
          </p:cNvSpPr>
          <p:nvPr>
            <p:ph sz="half" idx="1"/>
          </p:nvPr>
        </p:nvSpPr>
        <p:spPr/>
        <p:txBody>
          <a:bodyPr>
            <a:normAutofit fontScale="85000" lnSpcReduction="20000"/>
          </a:bodyPr>
          <a:lstStyle/>
          <a:p>
            <a:pPr marL="82296" indent="0">
              <a:buNone/>
            </a:pPr>
            <a:r>
              <a:rPr lang="en-GB" dirty="0"/>
              <a:t>Most of the people who answered the survey did not know what an audio spectrum analyser was.</a:t>
            </a:r>
          </a:p>
          <a:p>
            <a:r>
              <a:rPr lang="en-GB" dirty="0"/>
              <a:t>This could be because they did not know what they were specifically called as they might not be very technical as they might just think that they are just a cool light effect</a:t>
            </a:r>
          </a:p>
          <a:p>
            <a:r>
              <a:rPr lang="en-GB" dirty="0" smtClean="0"/>
              <a:t>Some people had actually heard of it so I can draw some conclusions from these results</a:t>
            </a:r>
            <a:endParaRPr lang="en-GB" dirty="0"/>
          </a:p>
        </p:txBody>
      </p:sp>
      <p:graphicFrame>
        <p:nvGraphicFramePr>
          <p:cNvPr id="8" name="Content Placeholder 7"/>
          <p:cNvGraphicFramePr>
            <a:graphicFrameLocks noGrp="1"/>
          </p:cNvGraphicFramePr>
          <p:nvPr>
            <p:ph sz="half" idx="2"/>
          </p:nvPr>
        </p:nvGraphicFramePr>
        <p:xfrm>
          <a:off x="5364088" y="1491630"/>
          <a:ext cx="3657600" cy="349805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684104579"/>
      </p:ext>
    </p:extLst>
  </p:cSld>
  <p:clrMapOvr>
    <a:masterClrMapping/>
  </p:clrMapOvr>
  <p:transition advTm="10000"/>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000" dirty="0"/>
              <a:t>If you already own, or regularly use this product, then please state how long for. </a:t>
            </a:r>
          </a:p>
        </p:txBody>
      </p:sp>
      <p:sp>
        <p:nvSpPr>
          <p:cNvPr id="3" name="Content Placeholder 2"/>
          <p:cNvSpPr>
            <a:spLocks noGrp="1"/>
          </p:cNvSpPr>
          <p:nvPr>
            <p:ph sz="half" idx="2"/>
          </p:nvPr>
        </p:nvSpPr>
        <p:spPr/>
        <p:txBody>
          <a:bodyPr/>
          <a:lstStyle/>
          <a:p>
            <a:r>
              <a:rPr lang="en-GB" dirty="0"/>
              <a:t>I got </a:t>
            </a:r>
            <a:r>
              <a:rPr lang="en-GB" dirty="0" smtClean="0"/>
              <a:t>little </a:t>
            </a:r>
            <a:r>
              <a:rPr lang="en-GB" dirty="0"/>
              <a:t>results for this as most people as they do not know what an audio spectrum analyser is.</a:t>
            </a:r>
          </a:p>
          <a:p>
            <a:r>
              <a:rPr lang="en-GB" dirty="0"/>
              <a:t>So I cannot draw any conclusions from these results </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7" name="Content Placeholder 6"/>
          <p:cNvGraphicFramePr>
            <a:graphicFrameLocks noGrp="1"/>
          </p:cNvGraphicFramePr>
          <p:nvPr>
            <p:ph sz="half" idx="1"/>
          </p:nvPr>
        </p:nvGraphicFramePr>
        <p:xfrm>
          <a:off x="539552" y="1275606"/>
          <a:ext cx="3657600" cy="349805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1597736461"/>
      </p:ext>
    </p:extLst>
  </p:cSld>
  <p:clrMapOvr>
    <a:masterClrMapping/>
  </p:clrMapOvr>
  <p:transition advTm="10000"/>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Chosen Brief</a:t>
            </a:r>
            <a:endParaRPr lang="en-GB" dirty="0"/>
          </a:p>
        </p:txBody>
      </p:sp>
      <p:sp>
        <p:nvSpPr>
          <p:cNvPr id="3" name="Text Placeholder 2"/>
          <p:cNvSpPr>
            <a:spLocks noGrp="1"/>
          </p:cNvSpPr>
          <p:nvPr>
            <p:ph type="body" idx="1"/>
          </p:nvPr>
        </p:nvSpPr>
        <p:spPr/>
        <p:txBody>
          <a:bodyPr/>
          <a:lstStyle/>
          <a:p>
            <a:r>
              <a:rPr lang="en-GB" dirty="0" smtClean="0"/>
              <a:t>Design Task 8 – Sound and Music</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ransition advTm="10000"/>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How often would you use this type of product? </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Content Placeholder 5"/>
          <p:cNvSpPr>
            <a:spLocks noGrp="1"/>
          </p:cNvSpPr>
          <p:nvPr>
            <p:ph sz="half" idx="1"/>
          </p:nvPr>
        </p:nvSpPr>
        <p:spPr/>
        <p:txBody>
          <a:bodyPr/>
          <a:lstStyle/>
          <a:p>
            <a:r>
              <a:rPr lang="en-GB" dirty="0"/>
              <a:t>Most people did not know what an audio spectrum analyser </a:t>
            </a:r>
            <a:r>
              <a:rPr lang="en-GB" dirty="0" smtClean="0"/>
              <a:t>is and so most of them did not know when they would use it, but some people said that they would use it at least once a week</a:t>
            </a:r>
            <a:endParaRPr lang="en-GB" dirty="0"/>
          </a:p>
        </p:txBody>
      </p:sp>
      <p:graphicFrame>
        <p:nvGraphicFramePr>
          <p:cNvPr id="9" name="Content Placeholder 8"/>
          <p:cNvGraphicFramePr>
            <a:graphicFrameLocks noGrp="1"/>
          </p:cNvGraphicFramePr>
          <p:nvPr>
            <p:ph sz="half" idx="2"/>
          </p:nvPr>
        </p:nvGraphicFramePr>
        <p:xfrm>
          <a:off x="5292080" y="1491630"/>
          <a:ext cx="3657600" cy="349805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1776387968"/>
      </p:ext>
    </p:extLst>
  </p:cSld>
  <p:clrMapOvr>
    <a:masterClrMapping/>
  </p:clrMapOvr>
  <p:transition advTm="10000"/>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Similar Products</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grpSp>
        <p:nvGrpSpPr>
          <p:cNvPr id="3" name="Group 14"/>
          <p:cNvGrpSpPr/>
          <p:nvPr/>
        </p:nvGrpSpPr>
        <p:grpSpPr>
          <a:xfrm>
            <a:off x="971600" y="915566"/>
            <a:ext cx="1852569" cy="1968219"/>
            <a:chOff x="971600" y="915566"/>
            <a:chExt cx="1852569" cy="1968219"/>
          </a:xfrm>
        </p:grpSpPr>
        <p:pic>
          <p:nvPicPr>
            <p:cNvPr id="11" name="Picture 5" descr="http://i.ebayimg.com/images/g/AisAAOSwZVlXqNt1/s-l1600.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l="4969" t="5963" r="7310" b="10969"/>
            <a:stretch>
              <a:fillRect/>
            </a:stretch>
          </p:blipFill>
          <p:spPr bwMode="auto">
            <a:xfrm>
              <a:off x="971600" y="1185596"/>
              <a:ext cx="1852569" cy="1698189"/>
            </a:xfrm>
            <a:prstGeom prst="roundRect">
              <a:avLst>
                <a:gd name="adj" fmla="val 22708"/>
              </a:avLst>
            </a:prstGeom>
            <a:noFill/>
            <a:extLst>
              <a:ext uri="{909E8E84-426E-40DD-AFC4-6F175D3DCCD1}">
                <a14:hiddenFill xmlns:a14="http://schemas.microsoft.com/office/drawing/2010/main" xmlns="">
                  <a:solidFill>
                    <a:srgbClr val="FFFFFF"/>
                  </a:solidFill>
                </a14:hiddenFill>
              </a:ext>
            </a:extLst>
          </p:spPr>
        </p:pic>
        <p:sp>
          <p:nvSpPr>
            <p:cNvPr id="12" name="Rectangle 11"/>
            <p:cNvSpPr/>
            <p:nvPr/>
          </p:nvSpPr>
          <p:spPr>
            <a:xfrm>
              <a:off x="1259632" y="915566"/>
              <a:ext cx="1398140" cy="261610"/>
            </a:xfrm>
            <a:prstGeom prst="rect">
              <a:avLst/>
            </a:prstGeom>
          </p:spPr>
          <p:txBody>
            <a:bodyPr wrap="none">
              <a:spAutoFit/>
            </a:bodyPr>
            <a:lstStyle/>
            <a:p>
              <a:r>
                <a:rPr lang="en-GB" sz="1050" dirty="0"/>
                <a:t>RGB 32*32 Screen</a:t>
              </a:r>
            </a:p>
          </p:txBody>
        </p:sp>
      </p:grpSp>
      <p:grpSp>
        <p:nvGrpSpPr>
          <p:cNvPr id="5" name="Group 15"/>
          <p:cNvGrpSpPr/>
          <p:nvPr/>
        </p:nvGrpSpPr>
        <p:grpSpPr>
          <a:xfrm>
            <a:off x="6156176" y="1563638"/>
            <a:ext cx="2743490" cy="2304256"/>
            <a:chOff x="6156176" y="1563638"/>
            <a:chExt cx="2743490" cy="2304256"/>
          </a:xfrm>
        </p:grpSpPr>
        <p:pic>
          <p:nvPicPr>
            <p:cNvPr id="6" name="Picture 3" descr="http://i.ebayimg.com/images/g/blYAAOSwpLNX~hTs/s-l1600.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t="11306" b="15202"/>
            <a:stretch>
              <a:fillRect/>
            </a:stretch>
          </p:blipFill>
          <p:spPr bwMode="auto">
            <a:xfrm>
              <a:off x="6156176" y="1851670"/>
              <a:ext cx="2743490" cy="2016224"/>
            </a:xfrm>
            <a:prstGeom prst="roundRect">
              <a:avLst>
                <a:gd name="adj" fmla="val 50000"/>
              </a:avLst>
            </a:prstGeom>
            <a:noFill/>
            <a:extLst>
              <a:ext uri="{909E8E84-426E-40DD-AFC4-6F175D3DCCD1}">
                <a14:hiddenFill xmlns:a14="http://schemas.microsoft.com/office/drawing/2010/main" xmlns="">
                  <a:solidFill>
                    <a:srgbClr val="FFFFFF"/>
                  </a:solidFill>
                </a14:hiddenFill>
              </a:ext>
            </a:extLst>
          </p:spPr>
        </p:pic>
        <p:sp>
          <p:nvSpPr>
            <p:cNvPr id="13" name="Rectangle 12"/>
            <p:cNvSpPr/>
            <p:nvPr/>
          </p:nvSpPr>
          <p:spPr>
            <a:xfrm>
              <a:off x="6444208" y="1563638"/>
              <a:ext cx="2210862" cy="261610"/>
            </a:xfrm>
            <a:prstGeom prst="rect">
              <a:avLst/>
            </a:prstGeom>
          </p:spPr>
          <p:txBody>
            <a:bodyPr wrap="none">
              <a:spAutoFit/>
            </a:bodyPr>
            <a:lstStyle/>
            <a:p>
              <a:r>
                <a:rPr lang="en-GB" sz="1100" dirty="0" smtClean="0"/>
                <a:t>MS3264 V3 digital Level Meter</a:t>
              </a:r>
              <a:endParaRPr lang="en-GB" sz="1100" dirty="0"/>
            </a:p>
          </p:txBody>
        </p:sp>
      </p:grpSp>
      <p:grpSp>
        <p:nvGrpSpPr>
          <p:cNvPr id="10" name="Group 16"/>
          <p:cNvGrpSpPr/>
          <p:nvPr/>
        </p:nvGrpSpPr>
        <p:grpSpPr>
          <a:xfrm>
            <a:off x="3779912" y="3003798"/>
            <a:ext cx="2304256" cy="1800200"/>
            <a:chOff x="3779912" y="3003798"/>
            <a:chExt cx="2304256" cy="1800200"/>
          </a:xfrm>
        </p:grpSpPr>
        <p:pic>
          <p:nvPicPr>
            <p:cNvPr id="7"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779912" y="3361534"/>
              <a:ext cx="2304256" cy="1442464"/>
            </a:xfrm>
            <a:prstGeom prst="roundRect">
              <a:avLst>
                <a:gd name="adj" fmla="val 35537"/>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4" name="Rectangle 13"/>
            <p:cNvSpPr/>
            <p:nvPr/>
          </p:nvSpPr>
          <p:spPr>
            <a:xfrm>
              <a:off x="4147801" y="3003798"/>
              <a:ext cx="1720343" cy="261610"/>
            </a:xfrm>
            <a:prstGeom prst="rect">
              <a:avLst/>
            </a:prstGeom>
          </p:spPr>
          <p:txBody>
            <a:bodyPr wrap="none">
              <a:spAutoFit/>
            </a:bodyPr>
            <a:lstStyle/>
            <a:p>
              <a:r>
                <a:rPr lang="en-GB" sz="1100" dirty="0" smtClean="0"/>
                <a:t>8*8 Audio Level Meter </a:t>
              </a:r>
              <a:endParaRPr lang="en-GB" sz="1100" dirty="0"/>
            </a:p>
          </p:txBody>
        </p:sp>
      </p:grpSp>
      <p:grpSp>
        <p:nvGrpSpPr>
          <p:cNvPr id="15" name="Group 18"/>
          <p:cNvGrpSpPr/>
          <p:nvPr/>
        </p:nvGrpSpPr>
        <p:grpSpPr>
          <a:xfrm>
            <a:off x="3239737" y="1275606"/>
            <a:ext cx="2484391" cy="1584176"/>
            <a:chOff x="3239737" y="1275606"/>
            <a:chExt cx="2484391" cy="1584176"/>
          </a:xfrm>
        </p:grpSpPr>
        <p:pic>
          <p:nvPicPr>
            <p:cNvPr id="8" name="Picture 6" descr="http://i.ebayimg.com/images/g/SzYAAOSwv9FXgNZ7/s-l1600.jpg"/>
            <p:cNvPicPr>
              <a:picLocks noChangeAspect="1" noChangeArrowheads="1"/>
            </p:cNvPicPr>
            <p:nvPr/>
          </p:nvPicPr>
          <p:blipFill rotWithShape="1">
            <a:blip r:embed="rId5" cstate="print">
              <a:extLst>
                <a:ext uri="{BEBA8EAE-BF5A-486C-A8C5-ECC9F3942E4B}">
                  <a14:imgProps xmlns:a14="http://schemas.microsoft.com/office/drawing/2010/main" xmlns="">
                    <a14:imgLayer r:embed="rId6">
                      <a14:imgEffect>
                        <a14:backgroundRemoval t="11632" b="80775" l="2500" r="99750">
                          <a14:foregroundMark x1="23500" y1="30372" x2="23875" y2="26656"/>
                          <a14:foregroundMark x1="25000" y1="28271" x2="25000" y2="28271"/>
                          <a14:foregroundMark x1="28125" y1="30372" x2="28125" y2="30372"/>
                          <a14:foregroundMark x1="23625" y1="30533" x2="23625" y2="30533"/>
                          <a14:foregroundMark x1="21000" y1="29887" x2="21000" y2="29887"/>
                          <a14:foregroundMark x1="21875" y1="32149" x2="21875" y2="32149"/>
                          <a14:foregroundMark x1="22375" y1="22456" x2="22375" y2="22456"/>
                          <a14:foregroundMark x1="21750" y1="18740" x2="26375" y2="34895"/>
                          <a14:foregroundMark x1="22375" y1="33279" x2="22375" y2="33279"/>
                          <a14:foregroundMark x1="9000" y1="57351" x2="72250" y2="76737"/>
                          <a14:foregroundMark x1="74500" y1="79968" x2="77875" y2="61066"/>
                          <a14:foregroundMark x1="6625" y1="61066" x2="7250" y2="62682"/>
                          <a14:foregroundMark x1="19500" y1="17286" x2="19500" y2="17286"/>
                          <a14:foregroundMark x1="20375" y1="16317" x2="20375" y2="16317"/>
                          <a14:foregroundMark x1="23750" y1="16963" x2="23750" y2="16963"/>
                          <a14:foregroundMark x1="25625" y1="20679" x2="20500" y2="14863"/>
                          <a14:foregroundMark x1="81625" y1="30210" x2="83250" y2="29402"/>
                          <a14:foregroundMark x1="74750" y1="78029" x2="75000" y2="80129"/>
                          <a14:foregroundMark x1="75500" y1="81260" x2="75125" y2="78514"/>
                          <a14:foregroundMark x1="82125" y1="61389" x2="88625" y2="63166"/>
                          <a14:foregroundMark x1="92625" y1="64620" x2="99750" y2="67044"/>
                          <a14:foregroundMark x1="74250" y1="80775" x2="74250" y2="80775"/>
                          <a14:foregroundMark x1="8375" y1="62359" x2="10500" y2="62520"/>
                          <a14:foregroundMark x1="6500" y1="60420" x2="6750" y2="58643"/>
                          <a14:foregroundMark x1="76500" y1="75444" x2="77000" y2="70921"/>
                          <a14:foregroundMark x1="99000" y1="45073" x2="99000" y2="45073"/>
                          <a14:foregroundMark x1="21625" y1="15670" x2="20500" y2="14863"/>
                          <a14:foregroundMark x1="20500" y1="15024" x2="19750" y2="17609"/>
                          <a14:foregroundMark x1="80500" y1="28756" x2="83375" y2="29402"/>
                          <a14:foregroundMark x1="80625" y1="29402" x2="54500" y2="23102"/>
                          <a14:backgroundMark x1="7250" y1="62843" x2="7250" y2="62843"/>
                          <a14:backgroundMark x1="77875" y1="77221" x2="77875" y2="77221"/>
                          <a14:backgroundMark x1="73750" y1="78029" x2="73750" y2="78029"/>
                          <a14:backgroundMark x1="74125" y1="78837" x2="74125" y2="78837"/>
                          <a14:backgroundMark x1="73500" y1="78837" x2="73500" y2="78837"/>
                          <a14:backgroundMark x1="8125" y1="60582" x2="8125" y2="60582"/>
                          <a14:backgroundMark x1="8125" y1="59935" x2="8125" y2="59935"/>
                          <a14:backgroundMark x1="8125" y1="59935" x2="8125" y2="59935"/>
                          <a14:backgroundMark x1="21000" y1="18255" x2="21000" y2="18255"/>
                          <a14:backgroundMark x1="21125" y1="17447" x2="21125" y2="17447"/>
                          <a14:backgroundMark x1="21125" y1="17447" x2="21125" y2="17447"/>
                          <a14:backgroundMark x1="81375" y1="30695" x2="81375" y2="30695"/>
                          <a14:backgroundMark x1="79125" y1="66397" x2="78500" y2="71567"/>
                          <a14:backgroundMark x1="78125" y1="69144" x2="79125" y2="65428"/>
                        </a14:backgroundRemoval>
                      </a14:imgEffect>
                    </a14:imgLayer>
                  </a14:imgProps>
                </a:ext>
                <a:ext uri="{28A0092B-C50C-407E-A947-70E740481C1C}">
                  <a14:useLocalDpi xmlns:a14="http://schemas.microsoft.com/office/drawing/2010/main" xmlns="" val="0"/>
                </a:ext>
              </a:extLst>
            </a:blip>
            <a:srcRect l="5549" t="14874" b="18491"/>
            <a:stretch/>
          </p:blipFill>
          <p:spPr bwMode="auto">
            <a:xfrm>
              <a:off x="3239737" y="1503615"/>
              <a:ext cx="2484391" cy="1356167"/>
            </a:xfrm>
            <a:prstGeom prst="rect">
              <a:avLst/>
            </a:prstGeom>
            <a:noFill/>
            <a:extLst>
              <a:ext uri="{909E8E84-426E-40DD-AFC4-6F175D3DCCD1}">
                <a14:hiddenFill xmlns:a14="http://schemas.microsoft.com/office/drawing/2010/main" xmlns="">
                  <a:solidFill>
                    <a:srgbClr val="FFFFFF"/>
                  </a:solidFill>
                </a14:hiddenFill>
              </a:ext>
            </a:extLst>
          </p:spPr>
        </p:pic>
        <p:sp>
          <p:nvSpPr>
            <p:cNvPr id="18" name="Rectangle 17"/>
            <p:cNvSpPr/>
            <p:nvPr/>
          </p:nvSpPr>
          <p:spPr>
            <a:xfrm>
              <a:off x="3419872" y="1275606"/>
              <a:ext cx="2295821" cy="253916"/>
            </a:xfrm>
            <a:prstGeom prst="rect">
              <a:avLst/>
            </a:prstGeom>
          </p:spPr>
          <p:txBody>
            <a:bodyPr wrap="none">
              <a:spAutoFit/>
            </a:bodyPr>
            <a:lstStyle/>
            <a:p>
              <a:r>
                <a:rPr lang="en-GB" sz="1050" dirty="0"/>
                <a:t>2.4" LCD Music Spectrum Display</a:t>
              </a:r>
            </a:p>
          </p:txBody>
        </p:sp>
      </p:grpSp>
      <p:grpSp>
        <p:nvGrpSpPr>
          <p:cNvPr id="16" name="Group 20"/>
          <p:cNvGrpSpPr/>
          <p:nvPr/>
        </p:nvGrpSpPr>
        <p:grpSpPr>
          <a:xfrm>
            <a:off x="539552" y="3045609"/>
            <a:ext cx="2742321" cy="1686381"/>
            <a:chOff x="539552" y="3045609"/>
            <a:chExt cx="2742321" cy="1686381"/>
          </a:xfrm>
        </p:grpSpPr>
        <p:pic>
          <p:nvPicPr>
            <p:cNvPr id="9" name="Picture 2" descr="http://47.88.17.41/images/ebay_C947A766D86B465ABFD152E85F4B2082.jpg"/>
            <p:cNvPicPr>
              <a:picLocks noChangeAspect="1" noChangeArrowheads="1"/>
            </p:cNvPicPr>
            <p:nvPr/>
          </p:nvPicPr>
          <p:blipFill rotWithShape="1">
            <a:blip r:embed="rId7" cstate="print">
              <a:extLst>
                <a:ext uri="{BEBA8EAE-BF5A-486C-A8C5-ECC9F3942E4B}">
                  <a14:imgProps xmlns:a14="http://schemas.microsoft.com/office/drawing/2010/main" xmlns="">
                    <a14:imgLayer r:embed="rId8">
                      <a14:imgEffect>
                        <a14:backgroundRemoval t="24390" b="76173" l="17625" r="85500">
                          <a14:foregroundMark x1="18375" y1="25328" x2="17625" y2="74859"/>
                          <a14:foregroundMark x1="18125" y1="27767" x2="17750" y2="31895"/>
                          <a14:foregroundMark x1="22375" y1="73546" x2="73625" y2="74109"/>
                          <a14:foregroundMark x1="75875" y1="76173" x2="18250" y2="75235"/>
                          <a14:foregroundMark x1="74875" y1="72420" x2="75625" y2="50094"/>
                          <a14:foregroundMark x1="73875" y1="56848" x2="83500" y2="56473"/>
                          <a14:foregroundMark x1="81875" y1="58912" x2="85500" y2="56660"/>
                          <a14:foregroundMark x1="69625" y1="25516" x2="22750" y2="24390"/>
                          <a14:foregroundMark x1="77250" y1="59662" x2="77250" y2="59662"/>
                          <a14:foregroundMark x1="77250" y1="60413" x2="77250" y2="60413"/>
                          <a14:backgroundMark x1="19500" y1="26454" x2="19500" y2="26454"/>
                          <a14:backgroundMark x1="74250" y1="27767" x2="74250" y2="27767"/>
                          <a14:backgroundMark x1="74000" y1="73921" x2="74000" y2="73921"/>
                          <a14:backgroundMark x1="79125" y1="50094" x2="79125" y2="50094"/>
                          <a14:backgroundMark x1="77250" y1="50469" x2="77250" y2="50469"/>
                          <a14:backgroundMark x1="81625" y1="51595" x2="81625" y2="51595"/>
                          <a14:backgroundMark x1="77625" y1="51407" x2="77625" y2="51407"/>
                          <a14:backgroundMark x1="76750" y1="51595" x2="76750" y2="51595"/>
                          <a14:backgroundMark x1="76250" y1="53096" x2="76250" y2="53096"/>
                          <a14:backgroundMark x1="76250" y1="59662" x2="76250" y2="59662"/>
                          <a14:backgroundMark x1="18750" y1="72795" x2="18750" y2="72795"/>
                          <a14:backgroundMark x1="18375" y1="71857" x2="18375" y2="71857"/>
                          <a14:backgroundMark x1="74375" y1="74484" x2="74375" y2="74484"/>
                        </a14:backgroundRemoval>
                      </a14:imgEffect>
                    </a14:imgLayer>
                  </a14:imgProps>
                </a:ext>
                <a:ext uri="{28A0092B-C50C-407E-A947-70E740481C1C}">
                  <a14:useLocalDpi xmlns:a14="http://schemas.microsoft.com/office/drawing/2010/main" xmlns="" val="0"/>
                </a:ext>
              </a:extLst>
            </a:blip>
            <a:srcRect l="16995" t="23884" r="15692" b="23283"/>
            <a:stretch/>
          </p:blipFill>
          <p:spPr bwMode="auto">
            <a:xfrm>
              <a:off x="539552" y="3297975"/>
              <a:ext cx="2742321" cy="1434015"/>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Rectangle 19"/>
            <p:cNvSpPr/>
            <p:nvPr/>
          </p:nvSpPr>
          <p:spPr>
            <a:xfrm>
              <a:off x="683568" y="3045609"/>
              <a:ext cx="2199641" cy="246221"/>
            </a:xfrm>
            <a:prstGeom prst="rect">
              <a:avLst/>
            </a:prstGeom>
          </p:spPr>
          <p:txBody>
            <a:bodyPr wrap="none">
              <a:spAutoFit/>
            </a:bodyPr>
            <a:lstStyle/>
            <a:p>
              <a:r>
                <a:rPr lang="en-GB" sz="1000" dirty="0"/>
                <a:t>3.2" LCD Music Spectrum Display</a:t>
              </a:r>
            </a:p>
          </p:txBody>
        </p:sp>
      </p:grpSp>
    </p:spTree>
  </p:cSld>
  <p:clrMapOvr>
    <a:masterClrMapping/>
  </p:clrMapOvr>
  <p:transition advTm="10000"/>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Which one would you most likely buy? </a:t>
            </a: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xmlns="" val="2423587122"/>
              </p:ext>
            </p:extLst>
          </p:nvPr>
        </p:nvGraphicFramePr>
        <p:xfrm>
          <a:off x="827584" y="2103864"/>
          <a:ext cx="7499350" cy="1821180"/>
        </p:xfrm>
        <a:graphic>
          <a:graphicData uri="http://schemas.openxmlformats.org/drawingml/2006/table">
            <a:tbl>
              <a:tblPr firstRow="1" bandRow="1">
                <a:tableStyleId>{5C22544A-7EE6-4342-B048-85BDC9FD1C3A}</a:tableStyleId>
              </a:tblPr>
              <a:tblGrid>
                <a:gridCol w="1499870">
                  <a:extLst>
                    <a:ext uri="{9D8B030D-6E8A-4147-A177-3AD203B41FA5}">
                      <a16:colId xmlns:a16="http://schemas.microsoft.com/office/drawing/2014/main" xmlns="" val="20000"/>
                    </a:ext>
                  </a:extLst>
                </a:gridCol>
                <a:gridCol w="1499870">
                  <a:extLst>
                    <a:ext uri="{9D8B030D-6E8A-4147-A177-3AD203B41FA5}">
                      <a16:colId xmlns:a16="http://schemas.microsoft.com/office/drawing/2014/main" xmlns="" val="20001"/>
                    </a:ext>
                  </a:extLst>
                </a:gridCol>
                <a:gridCol w="1499870">
                  <a:extLst>
                    <a:ext uri="{9D8B030D-6E8A-4147-A177-3AD203B41FA5}">
                      <a16:colId xmlns:a16="http://schemas.microsoft.com/office/drawing/2014/main" xmlns="" val="20002"/>
                    </a:ext>
                  </a:extLst>
                </a:gridCol>
                <a:gridCol w="1499870">
                  <a:extLst>
                    <a:ext uri="{9D8B030D-6E8A-4147-A177-3AD203B41FA5}">
                      <a16:colId xmlns:a16="http://schemas.microsoft.com/office/drawing/2014/main" xmlns="" val="20003"/>
                    </a:ext>
                  </a:extLst>
                </a:gridCol>
                <a:gridCol w="1499870">
                  <a:extLst>
                    <a:ext uri="{9D8B030D-6E8A-4147-A177-3AD203B41FA5}">
                      <a16:colId xmlns:a16="http://schemas.microsoft.com/office/drawing/2014/main" xmlns="" val="20004"/>
                    </a:ext>
                  </a:extLst>
                </a:gridCol>
              </a:tblGrid>
              <a:tr h="278130">
                <a:tc>
                  <a:txBody>
                    <a:bodyPr/>
                    <a:lstStyle/>
                    <a:p>
                      <a:r>
                        <a:rPr lang="en-GB" sz="1400" dirty="0"/>
                        <a:t>1</a:t>
                      </a:r>
                    </a:p>
                  </a:txBody>
                  <a:tcPr marT="34290" marB="34290"/>
                </a:tc>
                <a:tc>
                  <a:txBody>
                    <a:bodyPr/>
                    <a:lstStyle/>
                    <a:p>
                      <a:r>
                        <a:rPr lang="en-GB" sz="1400" dirty="0"/>
                        <a:t>2</a:t>
                      </a:r>
                    </a:p>
                  </a:txBody>
                  <a:tcPr marT="34290" marB="34290"/>
                </a:tc>
                <a:tc>
                  <a:txBody>
                    <a:bodyPr/>
                    <a:lstStyle/>
                    <a:p>
                      <a:r>
                        <a:rPr lang="en-GB" sz="1400" dirty="0"/>
                        <a:t>3</a:t>
                      </a:r>
                    </a:p>
                  </a:txBody>
                  <a:tcPr marT="34290" marB="34290"/>
                </a:tc>
                <a:tc>
                  <a:txBody>
                    <a:bodyPr/>
                    <a:lstStyle/>
                    <a:p>
                      <a:r>
                        <a:rPr lang="en-GB" sz="1400" dirty="0"/>
                        <a:t>4</a:t>
                      </a:r>
                    </a:p>
                  </a:txBody>
                  <a:tcPr marT="34290" marB="34290"/>
                </a:tc>
                <a:tc>
                  <a:txBody>
                    <a:bodyPr/>
                    <a:lstStyle/>
                    <a:p>
                      <a:r>
                        <a:rPr lang="en-GB" sz="1400" dirty="0"/>
                        <a:t>5</a:t>
                      </a:r>
                    </a:p>
                  </a:txBody>
                  <a:tcPr marT="34290" marB="34290"/>
                </a:tc>
                <a:extLst>
                  <a:ext uri="{0D108BD9-81ED-4DB2-BD59-A6C34878D82A}">
                    <a16:rowId xmlns:a16="http://schemas.microsoft.com/office/drawing/2014/main" xmlns="" val="10000"/>
                  </a:ext>
                </a:extLst>
              </a:tr>
              <a:tr h="937740">
                <a:tc>
                  <a:txBody>
                    <a:bodyPr/>
                    <a:lstStyle/>
                    <a:p>
                      <a:endParaRPr lang="en-GB" sz="1400" dirty="0"/>
                    </a:p>
                    <a:p>
                      <a:endParaRPr lang="en-GB" sz="1400" dirty="0"/>
                    </a:p>
                    <a:p>
                      <a:endParaRPr lang="en-GB" sz="1400" dirty="0"/>
                    </a:p>
                    <a:p>
                      <a:endParaRPr lang="en-GB"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smtClean="0"/>
                        <a:t>RGB 32*32 Screen</a:t>
                      </a:r>
                    </a:p>
                  </a:txBody>
                  <a:tcPr marT="34290" marB="34290"/>
                </a:tc>
                <a:tc>
                  <a:txBody>
                    <a:bodyPr/>
                    <a:lstStyle/>
                    <a:p>
                      <a:endParaRPr lang="en-GB" sz="1400" dirty="0" smtClean="0"/>
                    </a:p>
                    <a:p>
                      <a:endParaRPr lang="en-GB" sz="1400" dirty="0" smtClean="0"/>
                    </a:p>
                    <a:p>
                      <a:endParaRPr lang="en-GB" sz="1400" dirty="0" smtClean="0"/>
                    </a:p>
                    <a:p>
                      <a:endParaRPr lang="en-GB"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sz="1100" dirty="0" smtClean="0"/>
                        <a:t>MS3264 V3 digital Level Meter</a:t>
                      </a:r>
                    </a:p>
                  </a:txBody>
                  <a:tcPr marT="34290" marB="34290"/>
                </a:tc>
                <a:tc>
                  <a:txBody>
                    <a:bodyPr/>
                    <a:lstStyle/>
                    <a:p>
                      <a:endParaRPr lang="en-GB" sz="1400" dirty="0" smtClean="0"/>
                    </a:p>
                    <a:p>
                      <a:endParaRPr lang="en-GB" sz="1400" dirty="0" smtClean="0"/>
                    </a:p>
                    <a:p>
                      <a:endParaRPr lang="en-GB" sz="1400" dirty="0" smtClean="0"/>
                    </a:p>
                    <a:p>
                      <a:endParaRPr lang="en-GB"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sz="1050" dirty="0" smtClean="0"/>
                        <a:t>8*8 Audio Level Meter</a:t>
                      </a:r>
                    </a:p>
                  </a:txBody>
                  <a:tcPr marT="34290" marB="34290"/>
                </a:tc>
                <a:tc>
                  <a:txBody>
                    <a:bodyPr/>
                    <a:lstStyle/>
                    <a:p>
                      <a:endParaRPr lang="en-GB" sz="1400" dirty="0" smtClean="0"/>
                    </a:p>
                    <a:p>
                      <a:endParaRPr lang="en-GB" sz="1400" dirty="0" smtClean="0"/>
                    </a:p>
                    <a:p>
                      <a:endParaRPr lang="en-GB" sz="1400" dirty="0" smtClean="0"/>
                    </a:p>
                    <a:p>
                      <a:endParaRPr lang="en-GB"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sz="1100" dirty="0" smtClean="0"/>
                        <a:t>2.4" LCD Music Spectrum Display</a:t>
                      </a:r>
                    </a:p>
                  </a:txBody>
                  <a:tcPr marT="34290" marB="34290"/>
                </a:tc>
                <a:tc>
                  <a:txBody>
                    <a:bodyPr/>
                    <a:lstStyle/>
                    <a:p>
                      <a:endParaRPr lang="en-GB" sz="1400" dirty="0" smtClean="0"/>
                    </a:p>
                    <a:p>
                      <a:endParaRPr lang="en-GB" sz="1400" dirty="0" smtClean="0"/>
                    </a:p>
                    <a:p>
                      <a:endParaRPr lang="en-GB" sz="1400" dirty="0" smtClean="0"/>
                    </a:p>
                    <a:p>
                      <a:endParaRPr lang="en-GB"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sz="1100" dirty="0" smtClean="0"/>
                        <a:t>3.2" LCD Music Spectrum Display</a:t>
                      </a:r>
                    </a:p>
                  </a:txBody>
                  <a:tcPr marT="34290" marB="34290"/>
                </a:tc>
                <a:extLst>
                  <a:ext uri="{0D108BD9-81ED-4DB2-BD59-A6C34878D82A}">
                    <a16:rowId xmlns:a16="http://schemas.microsoft.com/office/drawing/2014/main" xmlns="" val="10001"/>
                  </a:ext>
                </a:extLst>
              </a:tr>
              <a:tr h="278130">
                <a:tc>
                  <a:txBody>
                    <a:bodyPr/>
                    <a:lstStyle/>
                    <a:p>
                      <a:r>
                        <a:rPr lang="en-GB" sz="1400" dirty="0"/>
                        <a:t>£61.75 </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a:t>£45.99</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a:t>£8.01</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a:t>£14.99</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a:t>£18.89</a:t>
                      </a:r>
                    </a:p>
                  </a:txBody>
                  <a:tcPr marT="34290" marB="34290"/>
                </a:tc>
                <a:extLst>
                  <a:ext uri="{0D108BD9-81ED-4DB2-BD59-A6C34878D82A}">
                    <a16:rowId xmlns:a16="http://schemas.microsoft.com/office/drawing/2014/main" xmlns="" val="10002"/>
                  </a:ext>
                </a:extLst>
              </a:tr>
            </a:tbl>
          </a:graphicData>
        </a:graphic>
      </p:graphicFrame>
      <p:sp>
        <p:nvSpPr>
          <p:cNvPr id="4" name="Footer Placeholder 3"/>
          <p:cNvSpPr>
            <a:spLocks noGrp="1"/>
          </p:cNvSpPr>
          <p:nvPr>
            <p:ph type="ftr" sz="quarter" idx="11"/>
          </p:nvPr>
        </p:nvSpPr>
        <p:spPr>
          <a:xfrm>
            <a:off x="1907704" y="4729162"/>
            <a:ext cx="6702896" cy="357188"/>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pic>
        <p:nvPicPr>
          <p:cNvPr id="2064" name="Picture 16"/>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68140" y="2499742"/>
            <a:ext cx="1440160" cy="7200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9" name="Picture 2" descr="http://i.ebayimg.com/images/g/A6YAAOSwh2xX~hTs/s-l1600.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80308" y="2517745"/>
            <a:ext cx="1440160" cy="661246"/>
          </a:xfrm>
          <a:prstGeom prst="rect">
            <a:avLst/>
          </a:prstGeom>
          <a:noFill/>
          <a:effectLst>
            <a:softEdge rad="31750"/>
          </a:effectLst>
          <a:extLst>
            <a:ext uri="{909E8E84-426E-40DD-AFC4-6F175D3DCCD1}">
              <a14:hiddenFill xmlns:a14="http://schemas.microsoft.com/office/drawing/2010/main" xmlns="">
                <a:solidFill>
                  <a:srgbClr val="FFFFFF"/>
                </a:solidFill>
              </a14:hiddenFill>
            </a:ext>
          </a:extLst>
        </p:spPr>
      </p:pic>
      <p:pic>
        <p:nvPicPr>
          <p:cNvPr id="30"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892476" y="2517745"/>
            <a:ext cx="1408404" cy="66124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1" name="Picture 6" descr="http://i.ebayimg.com/images/g/SzYAAOSwv9FXgNZ7/s-l1600.jpg"/>
          <p:cNvPicPr>
            <a:picLocks noChangeAspect="1" noChangeArrowheads="1"/>
          </p:cNvPicPr>
          <p:nvPr/>
        </p:nvPicPr>
        <p:blipFill rotWithShape="1">
          <a:blip r:embed="rId5" cstate="print">
            <a:extLst>
              <a:ext uri="{BEBA8EAE-BF5A-486C-A8C5-ECC9F3942E4B}">
                <a14:imgProps xmlns:a14="http://schemas.microsoft.com/office/drawing/2010/main" xmlns="">
                  <a14:imgLayer r:embed="rId6">
                    <a14:imgEffect>
                      <a14:backgroundRemoval t="11632" b="80775" l="2500" r="99750">
                        <a14:foregroundMark x1="23500" y1="30372" x2="23875" y2="26656"/>
                        <a14:foregroundMark x1="25000" y1="28271" x2="25000" y2="28271"/>
                        <a14:foregroundMark x1="28125" y1="30372" x2="28125" y2="30372"/>
                        <a14:foregroundMark x1="23625" y1="30533" x2="23625" y2="30533"/>
                        <a14:foregroundMark x1="21000" y1="29887" x2="21000" y2="29887"/>
                        <a14:foregroundMark x1="21875" y1="32149" x2="21875" y2="32149"/>
                        <a14:foregroundMark x1="22375" y1="22456" x2="22375" y2="22456"/>
                        <a14:foregroundMark x1="21750" y1="18740" x2="26375" y2="34895"/>
                        <a14:foregroundMark x1="22375" y1="33279" x2="22375" y2="33279"/>
                        <a14:foregroundMark x1="9000" y1="57351" x2="72250" y2="76737"/>
                        <a14:foregroundMark x1="74500" y1="79968" x2="77875" y2="61066"/>
                        <a14:foregroundMark x1="6625" y1="61066" x2="7250" y2="62682"/>
                        <a14:foregroundMark x1="19500" y1="17286" x2="19500" y2="17286"/>
                        <a14:foregroundMark x1="20375" y1="16317" x2="20375" y2="16317"/>
                        <a14:foregroundMark x1="23750" y1="16963" x2="23750" y2="16963"/>
                        <a14:foregroundMark x1="25625" y1="20679" x2="20500" y2="14863"/>
                        <a14:foregroundMark x1="81625" y1="30210" x2="83250" y2="29402"/>
                        <a14:foregroundMark x1="74750" y1="78029" x2="75000" y2="80129"/>
                        <a14:foregroundMark x1="75500" y1="81260" x2="75125" y2="78514"/>
                        <a14:foregroundMark x1="82125" y1="61389" x2="88625" y2="63166"/>
                        <a14:foregroundMark x1="92625" y1="64620" x2="99750" y2="67044"/>
                        <a14:foregroundMark x1="74250" y1="80775" x2="74250" y2="80775"/>
                        <a14:foregroundMark x1="8375" y1="62359" x2="10500" y2="62520"/>
                        <a14:foregroundMark x1="6500" y1="60420" x2="6750" y2="58643"/>
                        <a14:foregroundMark x1="76500" y1="75444" x2="77000" y2="70921"/>
                        <a14:foregroundMark x1="99000" y1="45073" x2="99000" y2="45073"/>
                        <a14:foregroundMark x1="21625" y1="15670" x2="20500" y2="14863"/>
                        <a14:foregroundMark x1="20500" y1="15024" x2="19750" y2="17609"/>
                        <a14:foregroundMark x1="80500" y1="28756" x2="83375" y2="29402"/>
                        <a14:foregroundMark x1="80625" y1="29402" x2="54500" y2="23102"/>
                        <a14:backgroundMark x1="7250" y1="62843" x2="7250" y2="62843"/>
                        <a14:backgroundMark x1="77875" y1="77221" x2="77875" y2="77221"/>
                        <a14:backgroundMark x1="73750" y1="78029" x2="73750" y2="78029"/>
                        <a14:backgroundMark x1="74125" y1="78837" x2="74125" y2="78837"/>
                        <a14:backgroundMark x1="73500" y1="78837" x2="73500" y2="78837"/>
                        <a14:backgroundMark x1="8125" y1="60582" x2="8125" y2="60582"/>
                        <a14:backgroundMark x1="8125" y1="59935" x2="8125" y2="59935"/>
                        <a14:backgroundMark x1="8125" y1="59935" x2="8125" y2="59935"/>
                        <a14:backgroundMark x1="21000" y1="18255" x2="21000" y2="18255"/>
                        <a14:backgroundMark x1="21125" y1="17447" x2="21125" y2="17447"/>
                        <a14:backgroundMark x1="21125" y1="17447" x2="21125" y2="17447"/>
                        <a14:backgroundMark x1="81375" y1="30695" x2="81375" y2="30695"/>
                        <a14:backgroundMark x1="79125" y1="66397" x2="78500" y2="71567"/>
                        <a14:backgroundMark x1="78125" y1="69144" x2="79125" y2="65428"/>
                      </a14:backgroundRemoval>
                    </a14:imgEffect>
                  </a14:imgLayer>
                </a14:imgProps>
              </a:ext>
              <a:ext uri="{28A0092B-C50C-407E-A947-70E740481C1C}">
                <a14:useLocalDpi xmlns:a14="http://schemas.microsoft.com/office/drawing/2010/main" xmlns="" val="0"/>
              </a:ext>
            </a:extLst>
          </a:blip>
          <a:srcRect l="5549" t="14874" b="18491"/>
          <a:stretch/>
        </p:blipFill>
        <p:spPr bwMode="auto">
          <a:xfrm>
            <a:off x="5332637" y="2570087"/>
            <a:ext cx="1455107" cy="595730"/>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2" descr="http://47.88.17.41/images/ebay_C947A766D86B465ABFD152E85F4B2082.jpg"/>
          <p:cNvPicPr>
            <a:picLocks noChangeAspect="1" noChangeArrowheads="1"/>
          </p:cNvPicPr>
          <p:nvPr/>
        </p:nvPicPr>
        <p:blipFill rotWithShape="1">
          <a:blip r:embed="rId7" cstate="print">
            <a:extLst>
              <a:ext uri="{BEBA8EAE-BF5A-486C-A8C5-ECC9F3942E4B}">
                <a14:imgProps xmlns:a14="http://schemas.microsoft.com/office/drawing/2010/main" xmlns="">
                  <a14:imgLayer r:embed="rId8">
                    <a14:imgEffect>
                      <a14:backgroundRemoval t="24390" b="76173" l="17625" r="85500">
                        <a14:foregroundMark x1="18375" y1="25328" x2="17625" y2="74859"/>
                        <a14:foregroundMark x1="18125" y1="27767" x2="17750" y2="31895"/>
                        <a14:foregroundMark x1="22375" y1="73546" x2="73625" y2="74109"/>
                        <a14:foregroundMark x1="75875" y1="76173" x2="18250" y2="75235"/>
                        <a14:foregroundMark x1="74875" y1="72420" x2="75625" y2="50094"/>
                        <a14:foregroundMark x1="73875" y1="56848" x2="83500" y2="56473"/>
                        <a14:foregroundMark x1="81875" y1="58912" x2="85500" y2="56660"/>
                        <a14:foregroundMark x1="69625" y1="25516" x2="22750" y2="24390"/>
                        <a14:foregroundMark x1="77250" y1="59662" x2="77250" y2="59662"/>
                        <a14:foregroundMark x1="77250" y1="60413" x2="77250" y2="60413"/>
                        <a14:backgroundMark x1="19500" y1="26454" x2="19500" y2="26454"/>
                        <a14:backgroundMark x1="74250" y1="27767" x2="74250" y2="27767"/>
                        <a14:backgroundMark x1="74000" y1="73921" x2="74000" y2="73921"/>
                        <a14:backgroundMark x1="79125" y1="50094" x2="79125" y2="50094"/>
                        <a14:backgroundMark x1="77250" y1="50469" x2="77250" y2="50469"/>
                        <a14:backgroundMark x1="81625" y1="51595" x2="81625" y2="51595"/>
                        <a14:backgroundMark x1="77625" y1="51407" x2="77625" y2="51407"/>
                        <a14:backgroundMark x1="76750" y1="51595" x2="76750" y2="51595"/>
                        <a14:backgroundMark x1="76250" y1="53096" x2="76250" y2="53096"/>
                        <a14:backgroundMark x1="76250" y1="59662" x2="76250" y2="59662"/>
                        <a14:backgroundMark x1="18750" y1="72795" x2="18750" y2="72795"/>
                        <a14:backgroundMark x1="18375" y1="71857" x2="18375" y2="71857"/>
                        <a14:backgroundMark x1="74375" y1="74484" x2="74375" y2="74484"/>
                      </a14:backgroundRemoval>
                    </a14:imgEffect>
                  </a14:imgLayer>
                </a14:imgProps>
              </a:ext>
              <a:ext uri="{28A0092B-C50C-407E-A947-70E740481C1C}">
                <a14:useLocalDpi xmlns:a14="http://schemas.microsoft.com/office/drawing/2010/main" xmlns="" val="0"/>
              </a:ext>
            </a:extLst>
          </a:blip>
          <a:srcRect l="16995" t="23884" r="15692" b="23283"/>
          <a:stretch/>
        </p:blipFill>
        <p:spPr bwMode="auto">
          <a:xfrm>
            <a:off x="6916813" y="2571751"/>
            <a:ext cx="1377036" cy="54006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920741445"/>
      </p:ext>
    </p:extLst>
  </p:cSld>
  <p:clrMapOvr>
    <a:masterClrMapping/>
  </p:clrMapOvr>
  <p:transition advTm="10000"/>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Which one would you most likely buy? </a:t>
            </a:r>
          </a:p>
        </p:txBody>
      </p:sp>
      <p:sp>
        <p:nvSpPr>
          <p:cNvPr id="3" name="Content Placeholder 2"/>
          <p:cNvSpPr>
            <a:spLocks noGrp="1"/>
          </p:cNvSpPr>
          <p:nvPr>
            <p:ph sz="half" idx="2"/>
          </p:nvPr>
        </p:nvSpPr>
        <p:spPr/>
        <p:txBody>
          <a:bodyPr>
            <a:normAutofit/>
          </a:bodyPr>
          <a:lstStyle/>
          <a:p>
            <a:r>
              <a:rPr lang="en-GB" dirty="0"/>
              <a:t>Most people liked the first picture due to the amount of detail and the colours.</a:t>
            </a:r>
          </a:p>
          <a:p>
            <a:r>
              <a:rPr lang="en-GB" dirty="0"/>
              <a:t>They liked it because they said it looks high quality as it is </a:t>
            </a:r>
            <a:r>
              <a:rPr lang="en-GB" dirty="0" smtClean="0"/>
              <a:t>expensive which means that they assume that it is high quality</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8" name="Content Placeholder 7"/>
          <p:cNvGraphicFramePr>
            <a:graphicFrameLocks noGrp="1"/>
          </p:cNvGraphicFramePr>
          <p:nvPr>
            <p:ph sz="half" idx="1"/>
          </p:nvPr>
        </p:nvGraphicFramePr>
        <p:xfrm>
          <a:off x="827584" y="1203598"/>
          <a:ext cx="3657600" cy="3498056"/>
        </p:xfrm>
        <a:graphic>
          <a:graphicData uri="http://schemas.openxmlformats.org/drawingml/2006/chart">
            <c:chart xmlns:c="http://schemas.openxmlformats.org/drawingml/2006/chart" xmlns:r="http://schemas.openxmlformats.org/officeDocument/2006/relationships" r:id="rId2"/>
          </a:graphicData>
        </a:graphic>
      </p:graphicFrame>
      <p:pic>
        <p:nvPicPr>
          <p:cNvPr id="6" name="Picture 16"/>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1545890"/>
            <a:ext cx="1080120" cy="5400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 name="Picture 2" descr="http://i.ebayimg.com/images/g/A6YAAOSwh2xX~hTs/s-l1600.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r="16667"/>
          <a:stretch>
            <a:fillRect/>
          </a:stretch>
        </p:blipFill>
        <p:spPr bwMode="auto">
          <a:xfrm>
            <a:off x="0" y="2139702"/>
            <a:ext cx="1080120" cy="595121"/>
          </a:xfrm>
          <a:prstGeom prst="rect">
            <a:avLst/>
          </a:prstGeom>
          <a:noFill/>
          <a:effectLst>
            <a:softEdge rad="31750"/>
          </a:effectLst>
          <a:extLst>
            <a:ext uri="{909E8E84-426E-40DD-AFC4-6F175D3DCCD1}">
              <a14:hiddenFill xmlns:a14="http://schemas.microsoft.com/office/drawing/2010/main" xmlns="">
                <a:solidFill>
                  <a:srgbClr val="FFFFFF"/>
                </a:solidFill>
              </a14:hiddenFill>
            </a:ext>
          </a:extLst>
        </p:spPr>
      </p:pic>
      <p:pic>
        <p:nvPicPr>
          <p:cNvPr id="9" name="Picture 2"/>
          <p:cNvPicPr>
            <a:picLocks noChangeAspect="1" noChangeArrowheads="1"/>
          </p:cNvPicPr>
          <p:nvPr/>
        </p:nvPicPr>
        <p:blipFill>
          <a:blip r:embed="rId5" cstate="print">
            <a:extLst>
              <a:ext uri="{28A0092B-C50C-407E-A947-70E740481C1C}">
                <a14:useLocalDpi xmlns:a14="http://schemas.microsoft.com/office/drawing/2010/main" xmlns="" val="0"/>
              </a:ext>
            </a:extLst>
          </a:blip>
          <a:srcRect r="6100"/>
          <a:stretch>
            <a:fillRect/>
          </a:stretch>
        </p:blipFill>
        <p:spPr bwMode="auto">
          <a:xfrm>
            <a:off x="32853" y="2758701"/>
            <a:ext cx="1008112" cy="57606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 name="Picture 6" descr="http://i.ebayimg.com/images/g/SzYAAOSwv9FXgNZ7/s-l1600.jpg"/>
          <p:cNvPicPr>
            <a:picLocks noChangeAspect="1" noChangeArrowheads="1"/>
          </p:cNvPicPr>
          <p:nvPr/>
        </p:nvPicPr>
        <p:blipFill rotWithShape="1">
          <a:blip r:embed="rId6" cstate="print">
            <a:extLst>
              <a:ext uri="{BEBA8EAE-BF5A-486C-A8C5-ECC9F3942E4B}">
                <a14:imgProps xmlns:a14="http://schemas.microsoft.com/office/drawing/2010/main" xmlns="">
                  <a14:imgLayer r:embed="rId7">
                    <a14:imgEffect>
                      <a14:backgroundRemoval t="11632" b="80775" l="2500" r="99750">
                        <a14:foregroundMark x1="23500" y1="30372" x2="23875" y2="26656"/>
                        <a14:foregroundMark x1="25000" y1="28271" x2="25000" y2="28271"/>
                        <a14:foregroundMark x1="28125" y1="30372" x2="28125" y2="30372"/>
                        <a14:foregroundMark x1="23625" y1="30533" x2="23625" y2="30533"/>
                        <a14:foregroundMark x1="21000" y1="29887" x2="21000" y2="29887"/>
                        <a14:foregroundMark x1="21875" y1="32149" x2="21875" y2="32149"/>
                        <a14:foregroundMark x1="22375" y1="22456" x2="22375" y2="22456"/>
                        <a14:foregroundMark x1="21750" y1="18740" x2="26375" y2="34895"/>
                        <a14:foregroundMark x1="22375" y1="33279" x2="22375" y2="33279"/>
                        <a14:foregroundMark x1="9000" y1="57351" x2="72250" y2="76737"/>
                        <a14:foregroundMark x1="74500" y1="79968" x2="77875" y2="61066"/>
                        <a14:foregroundMark x1="6625" y1="61066" x2="7250" y2="62682"/>
                        <a14:foregroundMark x1="19500" y1="17286" x2="19500" y2="17286"/>
                        <a14:foregroundMark x1="20375" y1="16317" x2="20375" y2="16317"/>
                        <a14:foregroundMark x1="23750" y1="16963" x2="23750" y2="16963"/>
                        <a14:foregroundMark x1="25625" y1="20679" x2="20500" y2="14863"/>
                        <a14:foregroundMark x1="81625" y1="30210" x2="83250" y2="29402"/>
                        <a14:foregroundMark x1="74750" y1="78029" x2="75000" y2="80129"/>
                        <a14:foregroundMark x1="75500" y1="81260" x2="75125" y2="78514"/>
                        <a14:foregroundMark x1="82125" y1="61389" x2="88625" y2="63166"/>
                        <a14:foregroundMark x1="92625" y1="64620" x2="99750" y2="67044"/>
                        <a14:foregroundMark x1="74250" y1="80775" x2="74250" y2="80775"/>
                        <a14:foregroundMark x1="8375" y1="62359" x2="10500" y2="62520"/>
                        <a14:foregroundMark x1="6500" y1="60420" x2="6750" y2="58643"/>
                        <a14:foregroundMark x1="76500" y1="75444" x2="77000" y2="70921"/>
                        <a14:foregroundMark x1="99000" y1="45073" x2="99000" y2="45073"/>
                        <a14:foregroundMark x1="21625" y1="15670" x2="20500" y2="14863"/>
                        <a14:foregroundMark x1="20500" y1="15024" x2="19750" y2="17609"/>
                        <a14:foregroundMark x1="80500" y1="28756" x2="83375" y2="29402"/>
                        <a14:foregroundMark x1="80625" y1="29402" x2="54500" y2="23102"/>
                        <a14:backgroundMark x1="7250" y1="62843" x2="7250" y2="62843"/>
                        <a14:backgroundMark x1="77875" y1="77221" x2="77875" y2="77221"/>
                        <a14:backgroundMark x1="73750" y1="78029" x2="73750" y2="78029"/>
                        <a14:backgroundMark x1="74125" y1="78837" x2="74125" y2="78837"/>
                        <a14:backgroundMark x1="73500" y1="78837" x2="73500" y2="78837"/>
                        <a14:backgroundMark x1="8125" y1="60582" x2="8125" y2="60582"/>
                        <a14:backgroundMark x1="8125" y1="59935" x2="8125" y2="59935"/>
                        <a14:backgroundMark x1="8125" y1="59935" x2="8125" y2="59935"/>
                        <a14:backgroundMark x1="21000" y1="18255" x2="21000" y2="18255"/>
                        <a14:backgroundMark x1="21125" y1="17447" x2="21125" y2="17447"/>
                        <a14:backgroundMark x1="21125" y1="17447" x2="21125" y2="17447"/>
                        <a14:backgroundMark x1="81375" y1="30695" x2="81375" y2="30695"/>
                        <a14:backgroundMark x1="79125" y1="66397" x2="78500" y2="71567"/>
                        <a14:backgroundMark x1="78125" y1="69144" x2="79125" y2="65428"/>
                      </a14:backgroundRemoval>
                    </a14:imgEffect>
                  </a14:imgLayer>
                </a14:imgProps>
              </a:ext>
              <a:ext uri="{28A0092B-C50C-407E-A947-70E740481C1C}">
                <a14:useLocalDpi xmlns:a14="http://schemas.microsoft.com/office/drawing/2010/main" xmlns="" val="0"/>
              </a:ext>
            </a:extLst>
          </a:blip>
          <a:srcRect l="5549" t="14874" r="11277" b="18491"/>
          <a:stretch/>
        </p:blipFill>
        <p:spPr bwMode="auto">
          <a:xfrm>
            <a:off x="72008" y="3363838"/>
            <a:ext cx="971600" cy="595730"/>
          </a:xfrm>
          <a:prstGeom prst="rect">
            <a:avLst/>
          </a:prstGeom>
          <a:solidFill>
            <a:schemeClr val="bg1"/>
          </a:solidFill>
          <a:extLst>
            <a:ext uri="{909E8E84-426E-40DD-AFC4-6F175D3DCCD1}">
              <a14:hiddenFill xmlns:a14="http://schemas.microsoft.com/office/drawing/2010/main" xmlns="">
                <a:solidFill>
                  <a:srgbClr val="FFFFFF"/>
                </a:solidFill>
              </a14:hiddenFill>
            </a:ext>
          </a:extLst>
        </p:spPr>
      </p:pic>
      <p:pic>
        <p:nvPicPr>
          <p:cNvPr id="11" name="Picture 2" descr="http://47.88.17.41/images/ebay_C947A766D86B465ABFD152E85F4B2082.jpg"/>
          <p:cNvPicPr>
            <a:picLocks noChangeAspect="1" noChangeArrowheads="1"/>
          </p:cNvPicPr>
          <p:nvPr/>
        </p:nvPicPr>
        <p:blipFill rotWithShape="1">
          <a:blip r:embed="rId8" cstate="print">
            <a:extLst>
              <a:ext uri="{BEBA8EAE-BF5A-486C-A8C5-ECC9F3942E4B}">
                <a14:imgProps xmlns:a14="http://schemas.microsoft.com/office/drawing/2010/main" xmlns="">
                  <a14:imgLayer r:embed="rId9">
                    <a14:imgEffect>
                      <a14:backgroundRemoval t="24390" b="76173" l="17625" r="85500">
                        <a14:foregroundMark x1="18375" y1="25328" x2="17625" y2="74859"/>
                        <a14:foregroundMark x1="18125" y1="27767" x2="17750" y2="31895"/>
                        <a14:foregroundMark x1="22375" y1="73546" x2="73625" y2="74109"/>
                        <a14:foregroundMark x1="75875" y1="76173" x2="18250" y2="75235"/>
                        <a14:foregroundMark x1="74875" y1="72420" x2="75625" y2="50094"/>
                        <a14:foregroundMark x1="73875" y1="56848" x2="83500" y2="56473"/>
                        <a14:foregroundMark x1="81875" y1="58912" x2="85500" y2="56660"/>
                        <a14:foregroundMark x1="69625" y1="25516" x2="22750" y2="24390"/>
                        <a14:foregroundMark x1="77250" y1="59662" x2="77250" y2="59662"/>
                        <a14:foregroundMark x1="77250" y1="60413" x2="77250" y2="60413"/>
                        <a14:backgroundMark x1="19500" y1="26454" x2="19500" y2="26454"/>
                        <a14:backgroundMark x1="74250" y1="27767" x2="74250" y2="27767"/>
                        <a14:backgroundMark x1="74000" y1="73921" x2="74000" y2="73921"/>
                        <a14:backgroundMark x1="79125" y1="50094" x2="79125" y2="50094"/>
                        <a14:backgroundMark x1="77250" y1="50469" x2="77250" y2="50469"/>
                        <a14:backgroundMark x1="81625" y1="51595" x2="81625" y2="51595"/>
                        <a14:backgroundMark x1="77625" y1="51407" x2="77625" y2="51407"/>
                        <a14:backgroundMark x1="76750" y1="51595" x2="76750" y2="51595"/>
                        <a14:backgroundMark x1="76250" y1="53096" x2="76250" y2="53096"/>
                        <a14:backgroundMark x1="76250" y1="59662" x2="76250" y2="59662"/>
                        <a14:backgroundMark x1="18750" y1="72795" x2="18750" y2="72795"/>
                        <a14:backgroundMark x1="18375" y1="71857" x2="18375" y2="71857"/>
                        <a14:backgroundMark x1="74375" y1="74484" x2="74375" y2="74484"/>
                      </a14:backgroundRemoval>
                    </a14:imgEffect>
                  </a14:imgLayer>
                </a14:imgProps>
              </a:ext>
              <a:ext uri="{28A0092B-C50C-407E-A947-70E740481C1C}">
                <a14:useLocalDpi xmlns:a14="http://schemas.microsoft.com/office/drawing/2010/main" xmlns="" val="0"/>
              </a:ext>
            </a:extLst>
          </a:blip>
          <a:srcRect l="16995" t="23884" r="15692" b="23283"/>
          <a:stretch/>
        </p:blipFill>
        <p:spPr bwMode="auto">
          <a:xfrm>
            <a:off x="33782" y="3975906"/>
            <a:ext cx="1009826" cy="540060"/>
          </a:xfrm>
          <a:prstGeom prst="rect">
            <a:avLst/>
          </a:prstGeom>
          <a:solidFill>
            <a:schemeClr val="bg1"/>
          </a:solid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75877327"/>
      </p:ext>
    </p:extLst>
  </p:cSld>
  <p:clrMapOvr>
    <a:masterClrMapping/>
  </p:clrMapOvr>
  <p:transition advTm="10000"/>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Research</a:t>
            </a:r>
            <a:endParaRPr lang="en-GB" dirty="0"/>
          </a:p>
        </p:txBody>
      </p:sp>
      <p:sp>
        <p:nvSpPr>
          <p:cNvPr id="3" name="Text Placeholder 2"/>
          <p:cNvSpPr>
            <a:spLocks noGrp="1"/>
          </p:cNvSpPr>
          <p:nvPr>
            <p:ph type="body" idx="1"/>
          </p:nvPr>
        </p:nvSpPr>
        <p:spPr/>
        <p:txBody>
          <a:bodyPr>
            <a:normAutofit fontScale="92500" lnSpcReduction="10000"/>
          </a:bodyPr>
          <a:lstStyle/>
          <a:p>
            <a:r>
              <a:rPr lang="en-GB" dirty="0" smtClean="0"/>
              <a:t>Survey</a:t>
            </a:r>
          </a:p>
          <a:p>
            <a:r>
              <a:rPr lang="en-GB" dirty="0" smtClean="0"/>
              <a:t>- Open ended questions</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ransition advTm="10000"/>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000" dirty="0"/>
              <a:t>What do you like most about this product?</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8" name="Content Placeholder 7"/>
          <p:cNvSpPr>
            <a:spLocks noGrp="1"/>
          </p:cNvSpPr>
          <p:nvPr>
            <p:ph sz="half" idx="1"/>
          </p:nvPr>
        </p:nvSpPr>
        <p:spPr>
          <a:xfrm>
            <a:off x="467544" y="1450434"/>
            <a:ext cx="3657600" cy="3497580"/>
          </a:xfrm>
        </p:spPr>
        <p:txBody>
          <a:bodyPr/>
          <a:lstStyle/>
          <a:p>
            <a:r>
              <a:rPr lang="en-GB" dirty="0"/>
              <a:t>Many people liked the multiple colours</a:t>
            </a:r>
          </a:p>
          <a:p>
            <a:r>
              <a:rPr lang="en-GB" dirty="0"/>
              <a:t>They also liked he size and the resolution of the larger products</a:t>
            </a:r>
          </a:p>
          <a:p>
            <a:r>
              <a:rPr lang="en-GB" dirty="0"/>
              <a:t>They also thought that the products look </a:t>
            </a:r>
            <a:r>
              <a:rPr lang="en-GB" dirty="0" smtClean="0"/>
              <a:t>attractive</a:t>
            </a:r>
            <a:endParaRPr lang="en-GB" dirty="0"/>
          </a:p>
          <a:p>
            <a:endParaRPr lang="en-GB" dirty="0"/>
          </a:p>
        </p:txBody>
      </p:sp>
      <p:graphicFrame>
        <p:nvGraphicFramePr>
          <p:cNvPr id="7" name="Content Placeholder 6"/>
          <p:cNvGraphicFramePr>
            <a:graphicFrameLocks noGrp="1"/>
          </p:cNvGraphicFramePr>
          <p:nvPr>
            <p:ph sz="half" idx="2"/>
          </p:nvPr>
        </p:nvGraphicFramePr>
        <p:xfrm>
          <a:off x="5004048" y="1491630"/>
          <a:ext cx="3657600" cy="349805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1022103157"/>
      </p:ext>
    </p:extLst>
  </p:cSld>
  <p:clrMapOvr>
    <a:masterClrMapping/>
  </p:clrMapOvr>
  <p:transition advTm="10000"/>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sz="half" idx="1"/>
          </p:nvPr>
        </p:nvGraphicFramePr>
        <p:xfrm>
          <a:off x="0" y="1347614"/>
          <a:ext cx="3657600" cy="3498056"/>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normAutofit/>
          </a:bodyPr>
          <a:lstStyle/>
          <a:p>
            <a:r>
              <a:rPr lang="en-GB" sz="2000" dirty="0"/>
              <a:t>What don't you like about this product?</a:t>
            </a:r>
          </a:p>
        </p:txBody>
      </p:sp>
      <p:sp>
        <p:nvSpPr>
          <p:cNvPr id="6" name="Content Placeholder 5"/>
          <p:cNvSpPr>
            <a:spLocks noGrp="1"/>
          </p:cNvSpPr>
          <p:nvPr>
            <p:ph sz="half" idx="2"/>
          </p:nvPr>
        </p:nvSpPr>
        <p:spPr/>
        <p:txBody>
          <a:bodyPr>
            <a:normAutofit lnSpcReduction="10000"/>
          </a:bodyPr>
          <a:lstStyle/>
          <a:p>
            <a:r>
              <a:rPr lang="en-GB" dirty="0"/>
              <a:t>They though the products were expensive but </a:t>
            </a:r>
            <a:r>
              <a:rPr lang="en-GB" dirty="0" smtClean="0"/>
              <a:t>most </a:t>
            </a:r>
            <a:r>
              <a:rPr lang="en-GB" dirty="0"/>
              <a:t>did not know what an audio spectrum analyser </a:t>
            </a:r>
            <a:r>
              <a:rPr lang="en-GB" dirty="0" smtClean="0"/>
              <a:t>is and the average price you would pay for one</a:t>
            </a:r>
            <a:endParaRPr lang="en-GB" dirty="0"/>
          </a:p>
          <a:p>
            <a:r>
              <a:rPr lang="en-GB" dirty="0"/>
              <a:t>So </a:t>
            </a:r>
            <a:r>
              <a:rPr lang="en-GB" dirty="0" smtClean="0"/>
              <a:t>most people </a:t>
            </a:r>
            <a:r>
              <a:rPr lang="en-GB" dirty="0"/>
              <a:t>do not </a:t>
            </a:r>
            <a:r>
              <a:rPr lang="en-GB" dirty="0" smtClean="0"/>
              <a:t>have much </a:t>
            </a:r>
            <a:r>
              <a:rPr lang="en-GB" dirty="0"/>
              <a:t>experience in the pricing of audio spectrum analysers</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p14="http://schemas.microsoft.com/office/powerpoint/2010/main" xmlns="" val="605673143"/>
      </p:ext>
    </p:extLst>
  </p:cSld>
  <p:clrMapOvr>
    <a:masterClrMapping/>
  </p:clrMapOvr>
  <p:transition advTm="10000"/>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dirty="0"/>
              <a:t>If I was to make one what would you want </a:t>
            </a:r>
            <a:r>
              <a:rPr lang="en-GB" sz="2800" dirty="0" smtClean="0"/>
              <a:t>it </a:t>
            </a:r>
            <a:r>
              <a:rPr lang="en-GB" sz="2800" dirty="0"/>
              <a:t>to have?</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7" name="Content Placeholder 6"/>
          <p:cNvSpPr>
            <a:spLocks noGrp="1"/>
          </p:cNvSpPr>
          <p:nvPr>
            <p:ph sz="half" idx="1"/>
          </p:nvPr>
        </p:nvSpPr>
        <p:spPr>
          <a:xfrm>
            <a:off x="539552" y="1347614"/>
            <a:ext cx="3657600" cy="3497580"/>
          </a:xfrm>
        </p:spPr>
        <p:txBody>
          <a:bodyPr>
            <a:normAutofit lnSpcReduction="10000"/>
          </a:bodyPr>
          <a:lstStyle/>
          <a:p>
            <a:r>
              <a:rPr lang="en-GB" dirty="0"/>
              <a:t>Many people want me to make my unit multi coloured</a:t>
            </a:r>
          </a:p>
          <a:p>
            <a:r>
              <a:rPr lang="en-GB" dirty="0"/>
              <a:t>They also want me to make it easy to </a:t>
            </a:r>
            <a:r>
              <a:rPr lang="en-GB" dirty="0" smtClean="0"/>
              <a:t>use and have multiple inputs</a:t>
            </a:r>
            <a:endParaRPr lang="en-GB" dirty="0"/>
          </a:p>
          <a:p>
            <a:r>
              <a:rPr lang="en-GB" dirty="0"/>
              <a:t>They also want it to look nice and be </a:t>
            </a:r>
            <a:r>
              <a:rPr lang="en-GB" dirty="0" smtClean="0"/>
              <a:t>large</a:t>
            </a:r>
          </a:p>
          <a:p>
            <a:r>
              <a:rPr lang="en-GB" dirty="0" smtClean="0"/>
              <a:t>They would like the casing to be made out of wood</a:t>
            </a:r>
            <a:endParaRPr lang="en-GB" dirty="0"/>
          </a:p>
        </p:txBody>
      </p:sp>
      <p:graphicFrame>
        <p:nvGraphicFramePr>
          <p:cNvPr id="11" name="Content Placeholder 10"/>
          <p:cNvGraphicFramePr>
            <a:graphicFrameLocks noGrp="1"/>
          </p:cNvGraphicFramePr>
          <p:nvPr>
            <p:ph sz="half" idx="2"/>
          </p:nvPr>
        </p:nvGraphicFramePr>
        <p:xfrm>
          <a:off x="5076056" y="1419622"/>
          <a:ext cx="3657600" cy="349805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1435118697"/>
      </p:ext>
    </p:extLst>
  </p:cSld>
  <p:clrMapOvr>
    <a:masterClrMapping/>
  </p:clrMapOvr>
  <p:transition advTm="10000"/>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a:t>What would you expect to have to pay for this product?</a:t>
            </a:r>
          </a:p>
        </p:txBody>
      </p:sp>
      <p:sp>
        <p:nvSpPr>
          <p:cNvPr id="3" name="Content Placeholder 2"/>
          <p:cNvSpPr>
            <a:spLocks noGrp="1"/>
          </p:cNvSpPr>
          <p:nvPr>
            <p:ph sz="half" idx="2"/>
          </p:nvPr>
        </p:nvSpPr>
        <p:spPr>
          <a:xfrm>
            <a:off x="4644008" y="1779662"/>
            <a:ext cx="4000500" cy="3018094"/>
          </a:xfrm>
        </p:spPr>
        <p:txBody>
          <a:bodyPr>
            <a:normAutofit fontScale="92500"/>
          </a:bodyPr>
          <a:lstStyle/>
          <a:p>
            <a:r>
              <a:rPr lang="en-GB" dirty="0"/>
              <a:t>Average: £</a:t>
            </a:r>
            <a:r>
              <a:rPr lang="en-GB" dirty="0" smtClean="0"/>
              <a:t>34.09</a:t>
            </a:r>
            <a:endParaRPr lang="en-GB" dirty="0"/>
          </a:p>
          <a:p>
            <a:r>
              <a:rPr lang="en-GB" dirty="0"/>
              <a:t>The people who answered my survey did not know mych about audio spectrum analysers</a:t>
            </a:r>
          </a:p>
          <a:p>
            <a:r>
              <a:rPr lang="en-GB" dirty="0"/>
              <a:t>So their target price was lower than it would be and also my product will cost more as it is a prototype </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7" name="Content Placeholder 6"/>
          <p:cNvGraphicFramePr>
            <a:graphicFrameLocks noGrp="1"/>
          </p:cNvGraphicFramePr>
          <p:nvPr>
            <p:ph sz="half" idx="1"/>
            <p:extLst>
              <p:ext uri="{D42A27DB-BD31-4B8C-83A1-F6EECF244321}">
                <p14:modId xmlns:p14="http://schemas.microsoft.com/office/powerpoint/2010/main" xmlns="" val="2489177484"/>
              </p:ext>
            </p:extLst>
          </p:nvPr>
        </p:nvGraphicFramePr>
        <p:xfrm>
          <a:off x="179512" y="1275606"/>
          <a:ext cx="3657600" cy="349805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3752911335"/>
      </p:ext>
    </p:extLst>
  </p:cSld>
  <p:clrMapOvr>
    <a:masterClrMapping/>
  </p:clrMapOvr>
  <p:transition advTm="10000"/>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Research</a:t>
            </a:r>
            <a:endParaRPr lang="en-GB" dirty="0"/>
          </a:p>
        </p:txBody>
      </p:sp>
      <p:sp>
        <p:nvSpPr>
          <p:cNvPr id="3" name="Text Placeholder 2"/>
          <p:cNvSpPr>
            <a:spLocks noGrp="1"/>
          </p:cNvSpPr>
          <p:nvPr>
            <p:ph type="body" idx="1"/>
          </p:nvPr>
        </p:nvSpPr>
        <p:spPr/>
        <p:txBody>
          <a:bodyPr>
            <a:normAutofit fontScale="92500" lnSpcReduction="10000"/>
          </a:bodyPr>
          <a:lstStyle/>
          <a:p>
            <a:r>
              <a:rPr lang="en-GB" dirty="0" smtClean="0"/>
              <a:t>Survey</a:t>
            </a:r>
          </a:p>
          <a:p>
            <a:r>
              <a:rPr lang="en-GB" dirty="0" smtClean="0"/>
              <a:t>- Conclusion</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ransition advTm="10000"/>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Chosen Brief</a:t>
            </a:r>
            <a:endParaRPr lang="en-GB" dirty="0"/>
          </a:p>
        </p:txBody>
      </p:sp>
      <p:sp>
        <p:nvSpPr>
          <p:cNvPr id="3" name="Content Placeholder 2"/>
          <p:cNvSpPr>
            <a:spLocks noGrp="1"/>
          </p:cNvSpPr>
          <p:nvPr>
            <p:ph idx="1"/>
          </p:nvPr>
        </p:nvSpPr>
        <p:spPr/>
        <p:txBody>
          <a:bodyPr/>
          <a:lstStyle/>
          <a:p>
            <a:r>
              <a:rPr lang="en-GB" b="1" dirty="0" smtClean="0"/>
              <a:t>Context</a:t>
            </a:r>
          </a:p>
          <a:p>
            <a:pPr lvl="1"/>
            <a:r>
              <a:rPr lang="en-GB" dirty="0" smtClean="0"/>
              <a:t>Modern technologies based on music and communication play an important part in people’s lives today and can be used as strong personal statements.</a:t>
            </a:r>
          </a:p>
          <a:p>
            <a:r>
              <a:rPr lang="en-GB" b="1" dirty="0" smtClean="0"/>
              <a:t>Design Task 8 - Sound and Music</a:t>
            </a:r>
          </a:p>
          <a:p>
            <a:pPr lvl="1"/>
            <a:r>
              <a:rPr lang="en-GB" dirty="0" smtClean="0"/>
              <a:t>Design and make a product using sound or music. It could be a toy which plays a lullaby for the baby, an MP3 player dock, doorbell chime, an amplifier for ring tones, even a metronome - the product should reflect its application.</a:t>
            </a:r>
          </a:p>
          <a:p>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ransition advTm="10000"/>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Survey Conclusion</a:t>
            </a:r>
            <a:endParaRPr lang="en-GB" dirty="0"/>
          </a:p>
        </p:txBody>
      </p:sp>
      <p:sp>
        <p:nvSpPr>
          <p:cNvPr id="3" name="Content Placeholder 2"/>
          <p:cNvSpPr>
            <a:spLocks noGrp="1"/>
          </p:cNvSpPr>
          <p:nvPr>
            <p:ph idx="1"/>
          </p:nvPr>
        </p:nvSpPr>
        <p:spPr/>
        <p:txBody>
          <a:bodyPr>
            <a:normAutofit fontScale="70000" lnSpcReduction="20000"/>
          </a:bodyPr>
          <a:lstStyle/>
          <a:p>
            <a:r>
              <a:rPr lang="en-GB" dirty="0" smtClean="0"/>
              <a:t>Most People Don’t Own A Spectrum Analyser</a:t>
            </a:r>
          </a:p>
          <a:p>
            <a:r>
              <a:rPr lang="en-GB" dirty="0" smtClean="0"/>
              <a:t>Most People are not sure how often they would use this product</a:t>
            </a:r>
          </a:p>
          <a:p>
            <a:r>
              <a:rPr lang="en-GB" dirty="0" smtClean="0"/>
              <a:t>The No. 1 Spectrum analyser was the RGB 32*32 Screen priced at £61.75 – This was based on aesthetics only – The people surveyed were only given a picture and a price</a:t>
            </a:r>
          </a:p>
          <a:p>
            <a:r>
              <a:rPr lang="en-GB" dirty="0" smtClean="0"/>
              <a:t>The thing they likes the most was the multiple colours, followed by how attractive it was</a:t>
            </a:r>
          </a:p>
          <a:p>
            <a:r>
              <a:rPr lang="en-GB" dirty="0" smtClean="0"/>
              <a:t>The thing they disliked the most was that they were expensive and they disliked that they didn’t have remote controls</a:t>
            </a:r>
          </a:p>
          <a:p>
            <a:r>
              <a:rPr lang="en-GB" dirty="0" smtClean="0"/>
              <a:t>They wanted multiple colours the most, followed by it having multiple audio inputs, then a wooden casing</a:t>
            </a:r>
          </a:p>
          <a:p>
            <a:r>
              <a:rPr lang="en-GB" dirty="0" smtClean="0"/>
              <a:t>The average price they would pay for it was £34.09</a:t>
            </a:r>
          </a:p>
          <a:p>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ransition advClick="0" advTm="10000"/>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What I will do based on the Results</a:t>
            </a:r>
          </a:p>
        </p:txBody>
      </p:sp>
      <p:sp>
        <p:nvSpPr>
          <p:cNvPr id="3" name="Content Placeholder 2"/>
          <p:cNvSpPr>
            <a:spLocks noGrp="1"/>
          </p:cNvSpPr>
          <p:nvPr>
            <p:ph idx="1"/>
          </p:nvPr>
        </p:nvSpPr>
        <p:spPr/>
        <p:txBody>
          <a:bodyPr>
            <a:normAutofit fontScale="85000" lnSpcReduction="20000"/>
          </a:bodyPr>
          <a:lstStyle/>
          <a:p>
            <a:r>
              <a:rPr lang="en-GB" dirty="0"/>
              <a:t>Make It Relatively large</a:t>
            </a:r>
          </a:p>
          <a:p>
            <a:r>
              <a:rPr lang="en-GB" dirty="0"/>
              <a:t>Make it Multi Coloured with colour customisation</a:t>
            </a:r>
          </a:p>
          <a:p>
            <a:r>
              <a:rPr lang="en-GB" dirty="0"/>
              <a:t>Make it Look Good</a:t>
            </a:r>
          </a:p>
          <a:p>
            <a:r>
              <a:rPr lang="en-GB" dirty="0"/>
              <a:t>Have a high resolution for more detail</a:t>
            </a:r>
          </a:p>
          <a:p>
            <a:r>
              <a:rPr lang="en-GB" dirty="0"/>
              <a:t>Make it easy to use</a:t>
            </a:r>
          </a:p>
          <a:p>
            <a:r>
              <a:rPr lang="en-GB" dirty="0"/>
              <a:t>Make it low-cost</a:t>
            </a:r>
          </a:p>
          <a:p>
            <a:r>
              <a:rPr lang="en-GB" dirty="0"/>
              <a:t>Add a remote control</a:t>
            </a:r>
          </a:p>
          <a:p>
            <a:r>
              <a:rPr lang="en-GB" dirty="0"/>
              <a:t>Make it user </a:t>
            </a:r>
            <a:r>
              <a:rPr lang="en-GB" dirty="0" smtClean="0"/>
              <a:t>friendly</a:t>
            </a:r>
          </a:p>
          <a:p>
            <a:r>
              <a:rPr lang="en-GB" dirty="0" smtClean="0"/>
              <a:t>Make it’s case out of wood</a:t>
            </a:r>
            <a:endParaRPr lang="en-GB" dirty="0"/>
          </a:p>
          <a:p>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p14="http://schemas.microsoft.com/office/powerpoint/2010/main" xmlns="" val="3892207847"/>
      </p:ext>
    </p:extLst>
  </p:cSld>
  <p:clrMapOvr>
    <a:masterClrMapping/>
  </p:clrMapOvr>
  <p:transition advTm="10000"/>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Research</a:t>
            </a:r>
            <a:endParaRPr lang="en-GB" dirty="0"/>
          </a:p>
        </p:txBody>
      </p:sp>
      <p:sp>
        <p:nvSpPr>
          <p:cNvPr id="3" name="Text Placeholder 2"/>
          <p:cNvSpPr>
            <a:spLocks noGrp="1"/>
          </p:cNvSpPr>
          <p:nvPr>
            <p:ph type="body" idx="1"/>
          </p:nvPr>
        </p:nvSpPr>
        <p:spPr/>
        <p:txBody>
          <a:bodyPr/>
          <a:lstStyle/>
          <a:p>
            <a:r>
              <a:rPr lang="en-GB" dirty="0" smtClean="0"/>
              <a:t>Brainstorm</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ransition advTm="10000"/>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Inputs</a:t>
            </a:r>
            <a:endParaRPr lang="en-GB"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xmlns="" val="696102932"/>
              </p:ext>
            </p:extLst>
          </p:nvPr>
        </p:nvGraphicFramePr>
        <p:xfrm>
          <a:off x="889072" y="1324068"/>
          <a:ext cx="7499352" cy="3407922"/>
        </p:xfrm>
        <a:graphic>
          <a:graphicData uri="http://schemas.openxmlformats.org/drawingml/2006/table">
            <a:tbl>
              <a:tblPr firstRow="1" bandRow="1">
                <a:tableStyleId>{5C22544A-7EE6-4342-B048-85BDC9FD1C3A}</a:tableStyleId>
              </a:tblPr>
              <a:tblGrid>
                <a:gridCol w="1249892"/>
                <a:gridCol w="1249892"/>
                <a:gridCol w="1249892"/>
                <a:gridCol w="1249892"/>
                <a:gridCol w="1249892"/>
                <a:gridCol w="1249892"/>
              </a:tblGrid>
              <a:tr h="416688">
                <a:tc>
                  <a:txBody>
                    <a:bodyPr/>
                    <a:lstStyle/>
                    <a:p>
                      <a:r>
                        <a:rPr lang="en-GB" sz="1100" dirty="0" smtClean="0"/>
                        <a:t>Product</a:t>
                      </a:r>
                      <a:endParaRPr lang="en-GB" sz="1100" dirty="0"/>
                    </a:p>
                  </a:txBody>
                  <a:tcPr marT="34290" marB="34290"/>
                </a:tc>
                <a:tc>
                  <a:txBody>
                    <a:bodyPr/>
                    <a:lstStyle/>
                    <a:p>
                      <a:r>
                        <a:rPr lang="en-GB" sz="1100" dirty="0" smtClean="0"/>
                        <a:t>Buttons</a:t>
                      </a:r>
                      <a:endParaRPr lang="en-GB" sz="900" dirty="0"/>
                    </a:p>
                  </a:txBody>
                  <a:tcPr marT="34290" marB="34290"/>
                </a:tc>
                <a:tc>
                  <a:txBody>
                    <a:bodyPr/>
                    <a:lstStyle/>
                    <a:p>
                      <a:r>
                        <a:rPr lang="en-GB" sz="900" dirty="0" smtClean="0"/>
                        <a:t>IR Remote</a:t>
                      </a:r>
                      <a:endParaRPr lang="en-GB" sz="900" dirty="0"/>
                    </a:p>
                  </a:txBody>
                  <a:tcPr marT="34290" marB="34290"/>
                </a:tc>
                <a:tc>
                  <a:txBody>
                    <a:bodyPr/>
                    <a:lstStyle/>
                    <a:p>
                      <a:r>
                        <a:rPr lang="en-GB" sz="1100" dirty="0" smtClean="0"/>
                        <a:t>DMX</a:t>
                      </a:r>
                      <a:endParaRPr lang="en-GB" sz="1100" dirty="0"/>
                    </a:p>
                  </a:txBody>
                  <a:tcPr marT="34290" marB="34290"/>
                </a:tc>
                <a:tc>
                  <a:txBody>
                    <a:bodyPr/>
                    <a:lstStyle/>
                    <a:p>
                      <a:r>
                        <a:rPr lang="en-GB" sz="1100" dirty="0" smtClean="0"/>
                        <a:t>Glediator</a:t>
                      </a:r>
                      <a:endParaRPr lang="en-GB" sz="1100" dirty="0"/>
                    </a:p>
                  </a:txBody>
                  <a:tcPr marT="34290" marB="34290"/>
                </a:tc>
                <a:tc>
                  <a:txBody>
                    <a:bodyPr/>
                    <a:lstStyle/>
                    <a:p>
                      <a:r>
                        <a:rPr lang="en-GB" sz="1100" dirty="0" smtClean="0"/>
                        <a:t>Switch</a:t>
                      </a:r>
                      <a:endParaRPr lang="en-GB" sz="1100" dirty="0"/>
                    </a:p>
                  </a:txBody>
                  <a:tcPr marT="34290" marB="34290"/>
                </a:tc>
              </a:tr>
              <a:tr h="1073516">
                <a:tc>
                  <a:txBody>
                    <a:bodyPr/>
                    <a:lstStyle/>
                    <a:p>
                      <a:r>
                        <a:rPr lang="en-GB" sz="800" dirty="0" smtClean="0"/>
                        <a:t>Use in product</a:t>
                      </a:r>
                      <a:endParaRPr lang="en-GB" sz="800" dirty="0"/>
                    </a:p>
                  </a:txBody>
                  <a:tcPr marT="34290" marB="34290"/>
                </a:tc>
                <a:tc>
                  <a:txBody>
                    <a:bodyPr/>
                    <a:lstStyle/>
                    <a:p>
                      <a:r>
                        <a:rPr lang="en-GB" sz="700" dirty="0" smtClean="0"/>
                        <a:t>To</a:t>
                      </a:r>
                      <a:r>
                        <a:rPr lang="en-GB" sz="700" baseline="0" dirty="0" smtClean="0"/>
                        <a:t> perform the same basic functionality as the IR Remote but more basically</a:t>
                      </a:r>
                      <a:endParaRPr lang="en-GB" sz="700" dirty="0"/>
                    </a:p>
                  </a:txBody>
                  <a:tcPr marT="34290" marB="34290"/>
                </a:tc>
                <a:tc>
                  <a:txBody>
                    <a:bodyPr/>
                    <a:lstStyle/>
                    <a:p>
                      <a:r>
                        <a:rPr lang="en-GB" sz="700" dirty="0" smtClean="0"/>
                        <a:t>To be the</a:t>
                      </a:r>
                      <a:r>
                        <a:rPr lang="en-GB" sz="700" baseline="0" dirty="0" smtClean="0"/>
                        <a:t> main input for the unit to control and setup the unit. To switch between display modes and patterns and setup information such as DMX address</a:t>
                      </a:r>
                      <a:endParaRPr lang="en-GB" sz="700" dirty="0"/>
                    </a:p>
                  </a:txBody>
                  <a:tcPr marT="34290" marB="34290"/>
                </a:tc>
                <a:tc>
                  <a:txBody>
                    <a:bodyPr/>
                    <a:lstStyle/>
                    <a:p>
                      <a:r>
                        <a:rPr lang="en-GB" sz="700" dirty="0" smtClean="0"/>
                        <a:t>A standard protocol</a:t>
                      </a:r>
                      <a:r>
                        <a:rPr lang="en-GB" sz="700" baseline="0" dirty="0" smtClean="0"/>
                        <a:t> using XLR connectors which transfers data using RS485 which is common in the lighting industry. It will be used to perform the functionality of the IR remote, remotely</a:t>
                      </a:r>
                      <a:endParaRPr lang="en-GB" sz="700" dirty="0"/>
                    </a:p>
                  </a:txBody>
                  <a:tcPr marT="34290" marB="34290"/>
                </a:tc>
                <a:tc>
                  <a:txBody>
                    <a:bodyPr/>
                    <a:lstStyle/>
                    <a:p>
                      <a:r>
                        <a:rPr lang="en-GB" sz="700" dirty="0" smtClean="0"/>
                        <a:t>A protocol</a:t>
                      </a:r>
                      <a:r>
                        <a:rPr lang="en-GB" sz="700" baseline="0" dirty="0" smtClean="0"/>
                        <a:t> use for controlling large LED matrices with a computer over serial.</a:t>
                      </a:r>
                    </a:p>
                    <a:p>
                      <a:r>
                        <a:rPr lang="en-GB" sz="700" baseline="0" dirty="0" smtClean="0"/>
                        <a:t>This will be used for the LED panels to be used as a screen to display stuff</a:t>
                      </a:r>
                      <a:endParaRPr lang="en-GB" sz="700" dirty="0"/>
                    </a:p>
                  </a:txBody>
                  <a:tcPr marT="34290" marB="34290"/>
                </a:tc>
                <a:tc>
                  <a:txBody>
                    <a:bodyPr/>
                    <a:lstStyle/>
                    <a:p>
                      <a:r>
                        <a:rPr lang="en-GB" sz="700" dirty="0" smtClean="0"/>
                        <a:t>To switch</a:t>
                      </a:r>
                      <a:r>
                        <a:rPr lang="en-GB" sz="700" baseline="0" dirty="0" smtClean="0"/>
                        <a:t> between DMX, Glediator and IR Remote modes</a:t>
                      </a:r>
                      <a:endParaRPr lang="en-GB" sz="700" dirty="0"/>
                    </a:p>
                  </a:txBody>
                  <a:tcPr marT="34290" marB="34290"/>
                </a:tc>
              </a:tr>
              <a:tr h="685800">
                <a:tc>
                  <a:txBody>
                    <a:bodyPr/>
                    <a:lstStyle/>
                    <a:p>
                      <a:r>
                        <a:rPr lang="en-GB" sz="800" dirty="0" smtClean="0"/>
                        <a:t>Advantages</a:t>
                      </a:r>
                      <a:endParaRPr lang="en-GB" sz="800" dirty="0"/>
                    </a:p>
                  </a:txBody>
                  <a:tcPr marT="34290" marB="34290"/>
                </a:tc>
                <a:tc>
                  <a:txBody>
                    <a:bodyPr/>
                    <a:lstStyle/>
                    <a:p>
                      <a:r>
                        <a:rPr lang="en-GB" sz="700" dirty="0" smtClean="0"/>
                        <a:t>Simple</a:t>
                      </a:r>
                      <a:endParaRPr lang="en-GB" sz="700" baseline="0" dirty="0" smtClean="0"/>
                    </a:p>
                    <a:p>
                      <a:r>
                        <a:rPr lang="en-GB" sz="700" baseline="0" dirty="0" smtClean="0"/>
                        <a:t>Easy to understand</a:t>
                      </a:r>
                    </a:p>
                    <a:p>
                      <a:r>
                        <a:rPr lang="en-GB" sz="700" baseline="0" dirty="0" smtClean="0"/>
                        <a:t>Low-cost</a:t>
                      </a:r>
                    </a:p>
                    <a:p>
                      <a:endParaRPr lang="en-GB" sz="700" dirty="0"/>
                    </a:p>
                  </a:txBody>
                  <a:tcPr marT="34290" marB="34290"/>
                </a:tc>
                <a:tc>
                  <a:txBody>
                    <a:bodyPr/>
                    <a:lstStyle/>
                    <a:p>
                      <a:r>
                        <a:rPr lang="en-GB" sz="700" dirty="0" smtClean="0"/>
                        <a:t>Simple</a:t>
                      </a:r>
                      <a:endParaRPr lang="en-GB" sz="700" baseline="0" dirty="0" smtClean="0"/>
                    </a:p>
                    <a:p>
                      <a:r>
                        <a:rPr lang="en-GB" sz="700" baseline="0" dirty="0" smtClean="0"/>
                        <a:t>Wireless</a:t>
                      </a:r>
                    </a:p>
                    <a:p>
                      <a:r>
                        <a:rPr lang="en-GB" sz="700" baseline="0" dirty="0" smtClean="0"/>
                        <a:t>Cheap</a:t>
                      </a:r>
                    </a:p>
                    <a:p>
                      <a:r>
                        <a:rPr lang="en-GB" sz="700" baseline="0" dirty="0" smtClean="0"/>
                        <a:t>Allows unit to be hard to get to but easy to control</a:t>
                      </a:r>
                      <a:endParaRPr lang="en-GB" sz="700" dirty="0"/>
                    </a:p>
                  </a:txBody>
                  <a:tcPr marT="34290" marB="34290"/>
                </a:tc>
                <a:tc>
                  <a:txBody>
                    <a:bodyPr/>
                    <a:lstStyle/>
                    <a:p>
                      <a:r>
                        <a:rPr lang="en-GB" sz="700" dirty="0" smtClean="0"/>
                        <a:t>Industry</a:t>
                      </a:r>
                      <a:r>
                        <a:rPr lang="en-GB" sz="700" baseline="0" dirty="0" smtClean="0"/>
                        <a:t> standard</a:t>
                      </a:r>
                    </a:p>
                    <a:p>
                      <a:r>
                        <a:rPr lang="en-GB" sz="700" baseline="0" dirty="0" smtClean="0"/>
                        <a:t>Compatible with large lighting systems</a:t>
                      </a:r>
                    </a:p>
                    <a:p>
                      <a:endParaRPr lang="en-GB" sz="700" dirty="0"/>
                    </a:p>
                  </a:txBody>
                  <a:tcPr marT="34290" marB="34290"/>
                </a:tc>
                <a:tc>
                  <a:txBody>
                    <a:bodyPr/>
                    <a:lstStyle/>
                    <a:p>
                      <a:r>
                        <a:rPr lang="en-GB" sz="700" dirty="0" smtClean="0"/>
                        <a:t>Helpful</a:t>
                      </a:r>
                    </a:p>
                    <a:p>
                      <a:r>
                        <a:rPr lang="en-GB" sz="700" dirty="0" smtClean="0"/>
                        <a:t>Allow control of the unit for each</a:t>
                      </a:r>
                      <a:r>
                        <a:rPr lang="en-GB" sz="700" baseline="0" dirty="0" smtClean="0"/>
                        <a:t> pixel individually</a:t>
                      </a:r>
                    </a:p>
                    <a:p>
                      <a:r>
                        <a:rPr lang="en-GB" sz="700" baseline="0" dirty="0" smtClean="0"/>
                        <a:t>Easy to implement</a:t>
                      </a:r>
                    </a:p>
                    <a:p>
                      <a:r>
                        <a:rPr lang="en-GB" sz="700" baseline="0" dirty="0" smtClean="0"/>
                        <a:t>Cheap</a:t>
                      </a:r>
                    </a:p>
                  </a:txBody>
                  <a:tcPr marT="34290" marB="34290"/>
                </a:tc>
                <a:tc>
                  <a:txBody>
                    <a:bodyPr/>
                    <a:lstStyle/>
                    <a:p>
                      <a:r>
                        <a:rPr lang="en-GB" sz="700" dirty="0" smtClean="0"/>
                        <a:t>Easy</a:t>
                      </a:r>
                      <a:r>
                        <a:rPr lang="en-GB" sz="700" baseline="0" dirty="0" smtClean="0"/>
                        <a:t> to understand</a:t>
                      </a:r>
                    </a:p>
                    <a:p>
                      <a:r>
                        <a:rPr lang="en-GB" sz="700" baseline="0" dirty="0" smtClean="0"/>
                        <a:t>Hard switch keeps state between reboots</a:t>
                      </a:r>
                    </a:p>
                    <a:p>
                      <a:r>
                        <a:rPr lang="en-GB" sz="700" baseline="0" dirty="0" smtClean="0"/>
                        <a:t>No remote needed</a:t>
                      </a:r>
                      <a:endParaRPr lang="en-GB" sz="700" dirty="0"/>
                    </a:p>
                  </a:txBody>
                  <a:tcPr marT="34290" marB="34290"/>
                </a:tc>
              </a:tr>
              <a:tr h="371460">
                <a:tc>
                  <a:txBody>
                    <a:bodyPr/>
                    <a:lstStyle/>
                    <a:p>
                      <a:r>
                        <a:rPr lang="en-GB" sz="800" dirty="0" smtClean="0"/>
                        <a:t>Disadvantages</a:t>
                      </a:r>
                      <a:endParaRPr lang="en-GB" sz="800" dirty="0"/>
                    </a:p>
                  </a:txBody>
                  <a:tcPr marT="34290" marB="34290"/>
                </a:tc>
                <a:tc>
                  <a:txBody>
                    <a:bodyPr/>
                    <a:lstStyle/>
                    <a:p>
                      <a:r>
                        <a:rPr lang="en-GB" sz="700" baseline="0" dirty="0" smtClean="0"/>
                        <a:t>Requires space</a:t>
                      </a:r>
                    </a:p>
                    <a:p>
                      <a:r>
                        <a:rPr lang="en-GB" sz="700" baseline="0" dirty="0" smtClean="0"/>
                        <a:t>Large</a:t>
                      </a:r>
                    </a:p>
                    <a:p>
                      <a:r>
                        <a:rPr lang="en-GB" sz="700" baseline="0" dirty="0" smtClean="0"/>
                        <a:t>Very basic</a:t>
                      </a:r>
                    </a:p>
                    <a:p>
                      <a:endParaRPr lang="en-GB" sz="700" baseline="0" dirty="0" smtClean="0"/>
                    </a:p>
                  </a:txBody>
                  <a:tcPr marT="34290" marB="34290"/>
                </a:tc>
                <a:tc>
                  <a:txBody>
                    <a:bodyPr/>
                    <a:lstStyle/>
                    <a:p>
                      <a:r>
                        <a:rPr lang="en-GB" sz="700" dirty="0" smtClean="0"/>
                        <a:t>Needs</a:t>
                      </a:r>
                      <a:r>
                        <a:rPr lang="en-GB" sz="700" baseline="0" dirty="0" smtClean="0"/>
                        <a:t> batteries</a:t>
                      </a:r>
                    </a:p>
                    <a:p>
                      <a:r>
                        <a:rPr lang="en-GB" sz="700" baseline="0" dirty="0" smtClean="0"/>
                        <a:t>Easy to lose</a:t>
                      </a:r>
                      <a:endParaRPr lang="en-GB" sz="700" dirty="0"/>
                    </a:p>
                  </a:txBody>
                  <a:tcPr marT="34290" marB="34290"/>
                </a:tc>
                <a:tc>
                  <a:txBody>
                    <a:bodyPr/>
                    <a:lstStyle/>
                    <a:p>
                      <a:r>
                        <a:rPr lang="en-GB" sz="700" dirty="0" smtClean="0"/>
                        <a:t>Large connectors</a:t>
                      </a:r>
                      <a:endParaRPr lang="en-GB" sz="700" dirty="0"/>
                    </a:p>
                  </a:txBody>
                  <a:tcPr marT="34290" marB="34290"/>
                </a:tc>
                <a:tc>
                  <a:txBody>
                    <a:bodyPr/>
                    <a:lstStyle/>
                    <a:p>
                      <a:r>
                        <a:rPr lang="en-GB" sz="700" dirty="0" smtClean="0"/>
                        <a:t>Easy to damage</a:t>
                      </a:r>
                    </a:p>
                  </a:txBody>
                  <a:tcPr marT="34290" marB="34290"/>
                </a:tc>
                <a:tc>
                  <a:txBody>
                    <a:bodyPr/>
                    <a:lstStyle/>
                    <a:p>
                      <a:r>
                        <a:rPr lang="en-GB" sz="700" dirty="0" smtClean="0"/>
                        <a:t>Hard</a:t>
                      </a:r>
                      <a:r>
                        <a:rPr lang="en-GB" sz="700" baseline="0" dirty="0" smtClean="0"/>
                        <a:t> to access as it would be on the back of the unit</a:t>
                      </a:r>
                      <a:endParaRPr lang="en-GB" sz="700" dirty="0" smtClean="0"/>
                    </a:p>
                  </a:txBody>
                  <a:tcPr marT="34290" marB="34290"/>
                </a:tc>
              </a:tr>
              <a:tr h="713758">
                <a:tc>
                  <a:txBody>
                    <a:bodyPr/>
                    <a:lstStyle/>
                    <a:p>
                      <a:r>
                        <a:rPr lang="en-GB" sz="800" dirty="0" smtClean="0"/>
                        <a:t>Will I use it</a:t>
                      </a:r>
                    </a:p>
                  </a:txBody>
                  <a:tcPr marT="34290" marB="34290"/>
                </a:tc>
                <a:tc>
                  <a:txBody>
                    <a:bodyPr/>
                    <a:lstStyle/>
                    <a:p>
                      <a:r>
                        <a:rPr lang="en-GB" sz="700" dirty="0" smtClean="0"/>
                        <a:t>No because</a:t>
                      </a:r>
                      <a:r>
                        <a:rPr lang="en-GB" sz="700" baseline="0" dirty="0" smtClean="0"/>
                        <a:t> there will need to be a lot of buttons to manage the device</a:t>
                      </a:r>
                      <a:endParaRPr lang="en-GB" sz="700" dirty="0"/>
                    </a:p>
                  </a:txBody>
                  <a:tcPr marT="34290" marB="34290"/>
                </a:tc>
                <a:tc>
                  <a:txBody>
                    <a:bodyPr/>
                    <a:lstStyle/>
                    <a:p>
                      <a:r>
                        <a:rPr lang="en-GB" sz="700" dirty="0" smtClean="0"/>
                        <a:t>Yes it will be the main input</a:t>
                      </a:r>
                      <a:r>
                        <a:rPr lang="en-GB" sz="700" baseline="0" dirty="0" smtClean="0"/>
                        <a:t> device for the unit as it will be used for all configuration of the unit and selecting modes</a:t>
                      </a:r>
                      <a:endParaRPr lang="en-GB" sz="700" dirty="0"/>
                    </a:p>
                  </a:txBody>
                  <a:tcPr marT="34290" marB="34290"/>
                </a:tc>
                <a:tc>
                  <a:txBody>
                    <a:bodyPr/>
                    <a:lstStyle/>
                    <a:p>
                      <a:r>
                        <a:rPr lang="en-GB" sz="700" dirty="0" smtClean="0"/>
                        <a:t>Yes it will be used to preform</a:t>
                      </a:r>
                      <a:r>
                        <a:rPr lang="en-GB" sz="700" baseline="0" dirty="0" smtClean="0"/>
                        <a:t> the basic functionality of the remote for use with lighting systems</a:t>
                      </a:r>
                      <a:endParaRPr lang="en-GB" sz="700" dirty="0"/>
                    </a:p>
                  </a:txBody>
                  <a:tcPr marT="34290" marB="34290"/>
                </a:tc>
                <a:tc>
                  <a:txBody>
                    <a:bodyPr/>
                    <a:lstStyle/>
                    <a:p>
                      <a:r>
                        <a:rPr lang="en-GB" sz="700" dirty="0" smtClean="0"/>
                        <a:t>Yes as it allows</a:t>
                      </a:r>
                      <a:r>
                        <a:rPr lang="en-GB" sz="700" baseline="0" dirty="0" smtClean="0"/>
                        <a:t> the LED panels to be controlled by an external computer so the user will able to display whatever they want</a:t>
                      </a:r>
                      <a:endParaRPr lang="en-GB" sz="700" dirty="0"/>
                    </a:p>
                  </a:txBody>
                  <a:tcPr marT="34290" marB="34290"/>
                </a:tc>
                <a:tc>
                  <a:txBody>
                    <a:bodyPr/>
                    <a:lstStyle/>
                    <a:p>
                      <a:r>
                        <a:rPr lang="en-GB" sz="700" dirty="0" smtClean="0"/>
                        <a:t>Yes as</a:t>
                      </a:r>
                      <a:r>
                        <a:rPr lang="en-GB" sz="700" baseline="0" dirty="0" smtClean="0"/>
                        <a:t> you usually would just set the mode and leave the device in that mode</a:t>
                      </a:r>
                      <a:endParaRPr lang="en-GB" sz="700" dirty="0"/>
                    </a:p>
                  </a:txBody>
                  <a:tcPr marT="34290" marB="34290"/>
                </a:tc>
              </a:tr>
            </a:tbl>
          </a:graphicData>
        </a:graphic>
      </p:graphicFrame>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extLst>
      <p:ext uri="{BB962C8B-B14F-4D97-AF65-F5344CB8AC3E}">
        <p14:creationId xmlns:p14="http://schemas.microsoft.com/office/powerpoint/2010/main" xmlns="" val="3415498872"/>
      </p:ext>
    </p:extLst>
  </p:cSld>
  <p:clrMapOvr>
    <a:masterClrMapping/>
  </p:clrMapOvr>
  <p:transition advTm="10000"/>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Audio Inputs</a:t>
            </a:r>
            <a:endParaRPr lang="en-GB"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xmlns="" val="696102932"/>
              </p:ext>
            </p:extLst>
          </p:nvPr>
        </p:nvGraphicFramePr>
        <p:xfrm>
          <a:off x="1043608" y="1480492"/>
          <a:ext cx="7169348" cy="3179490"/>
        </p:xfrm>
        <a:graphic>
          <a:graphicData uri="http://schemas.openxmlformats.org/drawingml/2006/table">
            <a:tbl>
              <a:tblPr firstRow="1" bandRow="1">
                <a:tableStyleId>{5C22544A-7EE6-4342-B048-85BDC9FD1C3A}</a:tableStyleId>
              </a:tblPr>
              <a:tblGrid>
                <a:gridCol w="1792337"/>
                <a:gridCol w="1792337"/>
                <a:gridCol w="1792337"/>
                <a:gridCol w="1792337"/>
              </a:tblGrid>
              <a:tr h="371178">
                <a:tc>
                  <a:txBody>
                    <a:bodyPr/>
                    <a:lstStyle/>
                    <a:p>
                      <a:r>
                        <a:rPr lang="en-GB" sz="1100" dirty="0" smtClean="0"/>
                        <a:t>Product</a:t>
                      </a:r>
                      <a:endParaRPr lang="en-GB" sz="1100" dirty="0"/>
                    </a:p>
                  </a:txBody>
                  <a:tcPr marT="34290" marB="34290"/>
                </a:tc>
                <a:tc>
                  <a:txBody>
                    <a:bodyPr/>
                    <a:lstStyle/>
                    <a:p>
                      <a:r>
                        <a:rPr lang="en-GB" sz="1100" dirty="0" smtClean="0"/>
                        <a:t>Auxiliary</a:t>
                      </a:r>
                      <a:r>
                        <a:rPr lang="en-GB" sz="1100" baseline="0" dirty="0" smtClean="0"/>
                        <a:t> port</a:t>
                      </a:r>
                      <a:endParaRPr lang="en-GB" sz="900" dirty="0"/>
                    </a:p>
                  </a:txBody>
                  <a:tcPr marT="34290" marB="34290"/>
                </a:tc>
                <a:tc>
                  <a:txBody>
                    <a:bodyPr/>
                    <a:lstStyle/>
                    <a:p>
                      <a:r>
                        <a:rPr lang="en-GB" sz="900" dirty="0" smtClean="0"/>
                        <a:t>Microphone</a:t>
                      </a:r>
                      <a:endParaRPr lang="en-GB" sz="900" dirty="0"/>
                    </a:p>
                  </a:txBody>
                  <a:tcPr marT="34290" marB="34290"/>
                </a:tc>
                <a:tc>
                  <a:txBody>
                    <a:bodyPr/>
                    <a:lstStyle/>
                    <a:p>
                      <a:r>
                        <a:rPr lang="en-GB" sz="1100" dirty="0" smtClean="0"/>
                        <a:t>Internal</a:t>
                      </a:r>
                      <a:r>
                        <a:rPr lang="en-GB" sz="1100" baseline="0" dirty="0" smtClean="0"/>
                        <a:t> MP3 Player</a:t>
                      </a:r>
                      <a:endParaRPr lang="en-GB" sz="1100" dirty="0"/>
                    </a:p>
                  </a:txBody>
                  <a:tcPr marT="34290" marB="34290"/>
                </a:tc>
              </a:tr>
              <a:tr h="432048">
                <a:tc>
                  <a:txBody>
                    <a:bodyPr/>
                    <a:lstStyle/>
                    <a:p>
                      <a:r>
                        <a:rPr lang="en-GB" sz="800" dirty="0" smtClean="0"/>
                        <a:t>Use in product</a:t>
                      </a:r>
                      <a:endParaRPr lang="en-GB" sz="800" dirty="0"/>
                    </a:p>
                  </a:txBody>
                  <a:tcPr marT="34290" marB="34290"/>
                </a:tc>
                <a:tc>
                  <a:txBody>
                    <a:bodyPr/>
                    <a:lstStyle/>
                    <a:p>
                      <a:r>
                        <a:rPr lang="en-GB" sz="700" dirty="0" smtClean="0"/>
                        <a:t>To</a:t>
                      </a:r>
                      <a:r>
                        <a:rPr lang="en-GB" sz="700" baseline="0" dirty="0" smtClean="0"/>
                        <a:t> input audio from a standard 3.5mm stereo audio connector</a:t>
                      </a:r>
                      <a:endParaRPr lang="en-GB" sz="700" dirty="0"/>
                    </a:p>
                  </a:txBody>
                  <a:tcPr marT="34290" marB="34290"/>
                </a:tc>
                <a:tc>
                  <a:txBody>
                    <a:bodyPr/>
                    <a:lstStyle/>
                    <a:p>
                      <a:r>
                        <a:rPr lang="en-GB" sz="700" dirty="0" smtClean="0"/>
                        <a:t>To allow the unit to be used by</a:t>
                      </a:r>
                      <a:r>
                        <a:rPr lang="en-GB" sz="700" baseline="0" dirty="0" smtClean="0"/>
                        <a:t> picking up ambient sound and not requiring audio cables</a:t>
                      </a:r>
                      <a:endParaRPr lang="en-GB" sz="700" dirty="0"/>
                    </a:p>
                  </a:txBody>
                  <a:tcPr marT="34290" marB="34290"/>
                </a:tc>
                <a:tc>
                  <a:txBody>
                    <a:bodyPr/>
                    <a:lstStyle/>
                    <a:p>
                      <a:r>
                        <a:rPr lang="en-GB" sz="700" dirty="0" smtClean="0"/>
                        <a:t>To allow music</a:t>
                      </a:r>
                      <a:r>
                        <a:rPr lang="en-GB" sz="700" baseline="0" dirty="0" smtClean="0"/>
                        <a:t> to be played from removable media e.g. SD card/USB drive</a:t>
                      </a:r>
                      <a:endParaRPr lang="en-GB" sz="700" dirty="0"/>
                    </a:p>
                  </a:txBody>
                  <a:tcPr marT="34290" marB="34290"/>
                </a:tc>
              </a:tr>
              <a:tr h="665814">
                <a:tc>
                  <a:txBody>
                    <a:bodyPr/>
                    <a:lstStyle/>
                    <a:p>
                      <a:r>
                        <a:rPr lang="en-GB" sz="800" dirty="0" smtClean="0"/>
                        <a:t>Advantages</a:t>
                      </a:r>
                      <a:endParaRPr lang="en-GB" sz="800" dirty="0"/>
                    </a:p>
                  </a:txBody>
                  <a:tcPr marT="34290" marB="34290"/>
                </a:tc>
                <a:tc>
                  <a:txBody>
                    <a:bodyPr/>
                    <a:lstStyle/>
                    <a:p>
                      <a:r>
                        <a:rPr lang="en-GB" sz="700" dirty="0" smtClean="0"/>
                        <a:t>Simple</a:t>
                      </a:r>
                      <a:endParaRPr lang="en-GB" sz="700" baseline="0" dirty="0" smtClean="0"/>
                    </a:p>
                    <a:p>
                      <a:r>
                        <a:rPr lang="en-GB" sz="700" baseline="0" dirty="0" smtClean="0"/>
                        <a:t>Commonly Used Standard</a:t>
                      </a:r>
                    </a:p>
                    <a:p>
                      <a:r>
                        <a:rPr lang="en-GB" sz="700" baseline="0" dirty="0" smtClean="0"/>
                        <a:t>Most people have one</a:t>
                      </a:r>
                    </a:p>
                    <a:p>
                      <a:r>
                        <a:rPr lang="en-GB" sz="700" dirty="0" smtClean="0"/>
                        <a:t>Cheap</a:t>
                      </a:r>
                      <a:endParaRPr lang="en-GB" sz="700" dirty="0"/>
                    </a:p>
                  </a:txBody>
                  <a:tcPr marT="34290" marB="34290"/>
                </a:tc>
                <a:tc>
                  <a:txBody>
                    <a:bodyPr/>
                    <a:lstStyle/>
                    <a:p>
                      <a:r>
                        <a:rPr lang="en-GB" sz="700" dirty="0" smtClean="0"/>
                        <a:t>Simple </a:t>
                      </a:r>
                    </a:p>
                    <a:p>
                      <a:r>
                        <a:rPr lang="en-GB" sz="700" dirty="0" smtClean="0"/>
                        <a:t>Cheap</a:t>
                      </a:r>
                      <a:endParaRPr lang="en-GB" sz="700" baseline="0" dirty="0" smtClean="0"/>
                    </a:p>
                    <a:p>
                      <a:r>
                        <a:rPr lang="en-GB" sz="700" baseline="0" dirty="0" smtClean="0"/>
                        <a:t>Allows the unit to be used without any external cables – just a power cord</a:t>
                      </a:r>
                      <a:endParaRPr lang="en-GB" sz="700" dirty="0"/>
                    </a:p>
                  </a:txBody>
                  <a:tcPr marT="34290" marB="34290"/>
                </a:tc>
                <a:tc>
                  <a:txBody>
                    <a:bodyPr/>
                    <a:lstStyle/>
                    <a:p>
                      <a:r>
                        <a:rPr lang="en-GB" sz="700" dirty="0" smtClean="0"/>
                        <a:t>Allows</a:t>
                      </a:r>
                      <a:r>
                        <a:rPr lang="en-GB" sz="700" baseline="0" dirty="0" smtClean="0"/>
                        <a:t> unit to play music without any external devices</a:t>
                      </a:r>
                      <a:endParaRPr lang="en-GB" sz="700" dirty="0"/>
                    </a:p>
                  </a:txBody>
                  <a:tcPr marT="34290" marB="34290"/>
                </a:tc>
              </a:tr>
              <a:tr h="990370">
                <a:tc>
                  <a:txBody>
                    <a:bodyPr/>
                    <a:lstStyle/>
                    <a:p>
                      <a:r>
                        <a:rPr lang="en-GB" sz="800" dirty="0" smtClean="0"/>
                        <a:t>Disadvantages</a:t>
                      </a:r>
                      <a:endParaRPr lang="en-GB" sz="800" dirty="0"/>
                    </a:p>
                  </a:txBody>
                  <a:tcPr marT="34290" marB="34290"/>
                </a:tc>
                <a:tc>
                  <a:txBody>
                    <a:bodyPr/>
                    <a:lstStyle/>
                    <a:p>
                      <a:r>
                        <a:rPr lang="en-GB" sz="700" baseline="0" dirty="0" smtClean="0"/>
                        <a:t>Requires an audio cable to be plugged into the unit</a:t>
                      </a:r>
                    </a:p>
                  </a:txBody>
                  <a:tcPr marT="34290" marB="34290"/>
                </a:tc>
                <a:tc>
                  <a:txBody>
                    <a:bodyPr/>
                    <a:lstStyle/>
                    <a:p>
                      <a:r>
                        <a:rPr lang="en-GB" sz="700" dirty="0" smtClean="0"/>
                        <a:t>Picks</a:t>
                      </a:r>
                      <a:r>
                        <a:rPr lang="en-GB" sz="700" baseline="0" dirty="0" smtClean="0"/>
                        <a:t> up ambient noise</a:t>
                      </a:r>
                    </a:p>
                    <a:p>
                      <a:r>
                        <a:rPr lang="en-GB" sz="700" baseline="0" dirty="0" smtClean="0"/>
                        <a:t>Low quality</a:t>
                      </a:r>
                      <a:br>
                        <a:rPr lang="en-GB" sz="700" baseline="0" dirty="0" smtClean="0"/>
                      </a:br>
                      <a:r>
                        <a:rPr lang="en-GB" sz="700" baseline="0" dirty="0" smtClean="0"/>
                        <a:t>Muffled as it will be inside the unit</a:t>
                      </a:r>
                      <a:endParaRPr lang="en-GB" sz="700" dirty="0"/>
                    </a:p>
                  </a:txBody>
                  <a:tcPr marT="34290" marB="34290"/>
                </a:tc>
                <a:tc>
                  <a:txBody>
                    <a:bodyPr/>
                    <a:lstStyle/>
                    <a:p>
                      <a:r>
                        <a:rPr lang="en-GB" sz="700" dirty="0" smtClean="0"/>
                        <a:t>The</a:t>
                      </a:r>
                      <a:r>
                        <a:rPr lang="en-GB" sz="700" baseline="0" dirty="0" smtClean="0"/>
                        <a:t> would have to be no screen and wherever it is mounted it would look out of place</a:t>
                      </a:r>
                    </a:p>
                    <a:p>
                      <a:r>
                        <a:rPr lang="en-GB" sz="700" baseline="0" dirty="0" smtClean="0"/>
                        <a:t>Hard to use</a:t>
                      </a:r>
                    </a:p>
                    <a:p>
                      <a:r>
                        <a:rPr lang="en-GB" sz="700" baseline="0" dirty="0" smtClean="0"/>
                        <a:t>No one really used them any more they just use their phones</a:t>
                      </a:r>
                    </a:p>
                    <a:p>
                      <a:r>
                        <a:rPr lang="en-GB" sz="700" baseline="0" dirty="0" smtClean="0"/>
                        <a:t>An external amplifier would be needed</a:t>
                      </a:r>
                      <a:endParaRPr lang="en-GB" sz="700" dirty="0"/>
                    </a:p>
                  </a:txBody>
                  <a:tcPr marT="34290" marB="34290"/>
                </a:tc>
              </a:tr>
              <a:tr h="720080">
                <a:tc>
                  <a:txBody>
                    <a:bodyPr/>
                    <a:lstStyle/>
                    <a:p>
                      <a:r>
                        <a:rPr lang="en-GB" sz="800" dirty="0" smtClean="0"/>
                        <a:t>Will I use it</a:t>
                      </a:r>
                    </a:p>
                  </a:txBody>
                  <a:tcPr marT="34290" marB="34290"/>
                </a:tc>
                <a:tc>
                  <a:txBody>
                    <a:bodyPr/>
                    <a:lstStyle/>
                    <a:p>
                      <a:r>
                        <a:rPr lang="en-GB" sz="700" dirty="0" smtClean="0"/>
                        <a:t>Yes because it would offer</a:t>
                      </a:r>
                      <a:r>
                        <a:rPr lang="en-GB" sz="700" baseline="0" dirty="0" smtClean="0"/>
                        <a:t> higher quality than the Microphone, it would also have a pass-through socket to allow it to pass the audio in to an amplifier</a:t>
                      </a:r>
                      <a:endParaRPr lang="en-GB" sz="700" dirty="0"/>
                    </a:p>
                  </a:txBody>
                  <a:tcPr marT="34290" marB="34290"/>
                </a:tc>
                <a:tc>
                  <a:txBody>
                    <a:bodyPr/>
                    <a:lstStyle/>
                    <a:p>
                      <a:r>
                        <a:rPr lang="en-GB" sz="700" dirty="0" smtClean="0"/>
                        <a:t>Yes because it will</a:t>
                      </a:r>
                      <a:r>
                        <a:rPr lang="en-GB" sz="700" baseline="0" dirty="0" smtClean="0"/>
                        <a:t> make the unit be able to function without needing any audio cables  so it can be place far away from the amplifier and if it still had sound it would be able to function</a:t>
                      </a:r>
                      <a:endParaRPr lang="en-GB" sz="700" dirty="0"/>
                    </a:p>
                  </a:txBody>
                  <a:tcPr marT="34290" marB="34290"/>
                </a:tc>
                <a:tc>
                  <a:txBody>
                    <a:bodyPr/>
                    <a:lstStyle/>
                    <a:p>
                      <a:r>
                        <a:rPr lang="en-GB" sz="700" dirty="0" smtClean="0"/>
                        <a:t>No</a:t>
                      </a:r>
                      <a:r>
                        <a:rPr lang="en-GB" sz="700" baseline="0" dirty="0" smtClean="0"/>
                        <a:t> because you would need an external amplifier anyway so it would be pointless as you could connect any device to the AUX port instead and no one uses them anymore</a:t>
                      </a:r>
                      <a:endParaRPr lang="en-GB" sz="700" dirty="0"/>
                    </a:p>
                  </a:txBody>
                  <a:tcPr marT="34290" marB="34290"/>
                </a:tc>
              </a:tr>
            </a:tbl>
          </a:graphicData>
        </a:graphic>
      </p:graphicFrame>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extLst>
      <p:ext uri="{BB962C8B-B14F-4D97-AF65-F5344CB8AC3E}">
        <p14:creationId xmlns:p14="http://schemas.microsoft.com/office/powerpoint/2010/main" xmlns="" val="3415498872"/>
      </p:ext>
    </p:extLst>
  </p:cSld>
  <p:clrMapOvr>
    <a:masterClrMapping/>
  </p:clrMapOvr>
  <p:transition advTm="10000"/>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Processing</a:t>
            </a:r>
            <a:endParaRPr lang="en-GB"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xmlns="" val="2681322212"/>
              </p:ext>
            </p:extLst>
          </p:nvPr>
        </p:nvGraphicFramePr>
        <p:xfrm>
          <a:off x="1115616" y="1306016"/>
          <a:ext cx="7025332" cy="3497982"/>
        </p:xfrm>
        <a:graphic>
          <a:graphicData uri="http://schemas.openxmlformats.org/drawingml/2006/table">
            <a:tbl>
              <a:tblPr firstRow="1" bandRow="1">
                <a:tableStyleId>{5C22544A-7EE6-4342-B048-85BDC9FD1C3A}</a:tableStyleId>
              </a:tblPr>
              <a:tblGrid>
                <a:gridCol w="1756333"/>
                <a:gridCol w="1756333"/>
                <a:gridCol w="1756333"/>
                <a:gridCol w="1756333"/>
              </a:tblGrid>
              <a:tr h="261030">
                <a:tc>
                  <a:txBody>
                    <a:bodyPr/>
                    <a:lstStyle/>
                    <a:p>
                      <a:r>
                        <a:rPr lang="en-GB" sz="1100" dirty="0" smtClean="0"/>
                        <a:t>Product</a:t>
                      </a:r>
                      <a:endParaRPr lang="en-GB" sz="1100" dirty="0"/>
                    </a:p>
                  </a:txBody>
                  <a:tcPr marT="34290" marB="34290"/>
                </a:tc>
                <a:tc>
                  <a:txBody>
                    <a:bodyPr/>
                    <a:lstStyle/>
                    <a:p>
                      <a:r>
                        <a:rPr lang="en-GB" sz="1100" dirty="0" smtClean="0"/>
                        <a:t>PIC Microcontroller</a:t>
                      </a:r>
                      <a:endParaRPr lang="en-GB" sz="900" dirty="0"/>
                    </a:p>
                  </a:txBody>
                  <a:tcPr marT="34290" marB="34290"/>
                </a:tc>
                <a:tc>
                  <a:txBody>
                    <a:bodyPr/>
                    <a:lstStyle/>
                    <a:p>
                      <a:r>
                        <a:rPr lang="en-GB" sz="900" dirty="0" smtClean="0"/>
                        <a:t>ATMEGA Microcontroller</a:t>
                      </a:r>
                      <a:endParaRPr lang="en-GB" sz="900" dirty="0"/>
                    </a:p>
                  </a:txBody>
                  <a:tcPr marT="34290" marB="34290"/>
                </a:tc>
                <a:tc>
                  <a:txBody>
                    <a:bodyPr/>
                    <a:lstStyle/>
                    <a:p>
                      <a:r>
                        <a:rPr lang="en-GB" sz="1100" dirty="0" smtClean="0"/>
                        <a:t>MSGEQ7 IC</a:t>
                      </a:r>
                      <a:endParaRPr lang="en-GB" sz="1100" dirty="0"/>
                    </a:p>
                  </a:txBody>
                  <a:tcPr marT="34290" marB="34290"/>
                </a:tc>
              </a:tr>
              <a:tr h="468052">
                <a:tc>
                  <a:txBody>
                    <a:bodyPr/>
                    <a:lstStyle/>
                    <a:p>
                      <a:r>
                        <a:rPr lang="en-GB" sz="800" dirty="0" smtClean="0"/>
                        <a:t>Use in product</a:t>
                      </a:r>
                      <a:endParaRPr lang="en-GB" sz="800" dirty="0"/>
                    </a:p>
                  </a:txBody>
                  <a:tcPr marT="34290" marB="34290"/>
                </a:tc>
                <a:tc>
                  <a:txBody>
                    <a:bodyPr/>
                    <a:lstStyle/>
                    <a:p>
                      <a:r>
                        <a:rPr lang="en-GB" sz="700" dirty="0" smtClean="0"/>
                        <a:t>To</a:t>
                      </a:r>
                      <a:r>
                        <a:rPr lang="en-GB" sz="700" baseline="0" dirty="0" smtClean="0"/>
                        <a:t> be an alternate main controller of the unit</a:t>
                      </a:r>
                      <a:endParaRPr lang="en-GB" sz="700" dirty="0"/>
                    </a:p>
                  </a:txBody>
                  <a:tcPr marT="34290" marB="34290"/>
                </a:tc>
                <a:tc>
                  <a:txBody>
                    <a:bodyPr/>
                    <a:lstStyle/>
                    <a:p>
                      <a:r>
                        <a:rPr lang="en-GB" sz="700" dirty="0" smtClean="0"/>
                        <a:t>To</a:t>
                      </a:r>
                      <a:r>
                        <a:rPr lang="en-GB" sz="700" baseline="0" dirty="0" smtClean="0"/>
                        <a:t> be the main controller of the unit and deal with controlling the  LED panels and convert the audio to the separate bands via FFT</a:t>
                      </a:r>
                      <a:endParaRPr lang="en-GB" sz="700" dirty="0"/>
                    </a:p>
                  </a:txBody>
                  <a:tcPr marT="34290" marB="34290"/>
                </a:tc>
                <a:tc>
                  <a:txBody>
                    <a:bodyPr/>
                    <a:lstStyle/>
                    <a:p>
                      <a:r>
                        <a:rPr lang="en-GB" sz="700" dirty="0" smtClean="0"/>
                        <a:t>To convert</a:t>
                      </a:r>
                      <a:r>
                        <a:rPr lang="en-GB" sz="700" baseline="0" dirty="0" smtClean="0"/>
                        <a:t> the audio into frequency bands</a:t>
                      </a:r>
                      <a:endParaRPr lang="en-GB" sz="700" dirty="0"/>
                    </a:p>
                  </a:txBody>
                  <a:tcPr marT="34290" marB="34290"/>
                </a:tc>
              </a:tr>
              <a:tr h="666334">
                <a:tc>
                  <a:txBody>
                    <a:bodyPr/>
                    <a:lstStyle/>
                    <a:p>
                      <a:r>
                        <a:rPr lang="en-GB" sz="800" dirty="0" smtClean="0"/>
                        <a:t>Advantages</a:t>
                      </a:r>
                      <a:endParaRPr lang="en-GB" sz="800" dirty="0"/>
                    </a:p>
                  </a:txBody>
                  <a:tcPr marT="34290" marB="34290"/>
                </a:tc>
                <a:tc>
                  <a:txBody>
                    <a:bodyPr/>
                    <a:lstStyle/>
                    <a:p>
                      <a:r>
                        <a:rPr lang="en-GB" sz="700" dirty="0" smtClean="0"/>
                        <a:t>Simple</a:t>
                      </a:r>
                      <a:endParaRPr lang="en-GB" sz="700" baseline="0" dirty="0" smtClean="0"/>
                    </a:p>
                    <a:p>
                      <a:r>
                        <a:rPr lang="en-GB" sz="700" baseline="0" dirty="0" smtClean="0"/>
                        <a:t>Easy to understand</a:t>
                      </a:r>
                    </a:p>
                    <a:p>
                      <a:r>
                        <a:rPr lang="en-GB" sz="700" baseline="0" dirty="0" smtClean="0"/>
                        <a:t>Low-cost</a:t>
                      </a:r>
                    </a:p>
                    <a:p>
                      <a:endParaRPr lang="en-GB" sz="700" baseline="0" dirty="0" smtClean="0"/>
                    </a:p>
                  </a:txBody>
                  <a:tcPr marT="34290" marB="34290"/>
                </a:tc>
                <a:tc>
                  <a:txBody>
                    <a:bodyPr/>
                    <a:lstStyle/>
                    <a:p>
                      <a:r>
                        <a:rPr lang="en-GB" sz="700" dirty="0" smtClean="0"/>
                        <a:t>It has a large</a:t>
                      </a:r>
                      <a:r>
                        <a:rPr lang="en-GB" sz="700" baseline="0" dirty="0" smtClean="0"/>
                        <a:t> amount to SRAM  which is required to control the  LEDS and perform the FFT</a:t>
                      </a:r>
                    </a:p>
                    <a:p>
                      <a:r>
                        <a:rPr lang="en-GB" sz="700" baseline="0" dirty="0" smtClean="0"/>
                        <a:t>Large amount of libraries available</a:t>
                      </a:r>
                    </a:p>
                    <a:p>
                      <a:r>
                        <a:rPr lang="en-GB" sz="700" baseline="0" dirty="0" smtClean="0"/>
                        <a:t>Programmed using C (I have experience in using the language)</a:t>
                      </a:r>
                      <a:endParaRPr lang="en-GB" sz="700" dirty="0"/>
                    </a:p>
                  </a:txBody>
                  <a:tcPr marT="34290" marB="34290"/>
                </a:tc>
                <a:tc>
                  <a:txBody>
                    <a:bodyPr/>
                    <a:lstStyle/>
                    <a:p>
                      <a:r>
                        <a:rPr lang="en-GB" sz="700" dirty="0" smtClean="0"/>
                        <a:t>Simple</a:t>
                      </a:r>
                    </a:p>
                    <a:p>
                      <a:r>
                        <a:rPr lang="en-GB" sz="700" dirty="0" smtClean="0"/>
                        <a:t>No</a:t>
                      </a:r>
                      <a:r>
                        <a:rPr lang="en-GB" sz="700" baseline="0" dirty="0" smtClean="0"/>
                        <a:t> programming needed</a:t>
                      </a:r>
                      <a:endParaRPr lang="en-GB" sz="700" dirty="0" smtClean="0"/>
                    </a:p>
                    <a:p>
                      <a:endParaRPr lang="en-GB" sz="700" dirty="0" smtClean="0"/>
                    </a:p>
                  </a:txBody>
                  <a:tcPr marT="34290" marB="34290"/>
                </a:tc>
              </a:tr>
              <a:tr h="740256">
                <a:tc>
                  <a:txBody>
                    <a:bodyPr/>
                    <a:lstStyle/>
                    <a:p>
                      <a:r>
                        <a:rPr lang="en-GB" sz="800" dirty="0" smtClean="0"/>
                        <a:t>Disadvantages</a:t>
                      </a:r>
                      <a:endParaRPr lang="en-GB" sz="800" dirty="0"/>
                    </a:p>
                  </a:txBody>
                  <a:tcPr marT="34290" marB="34290"/>
                </a:tc>
                <a:tc>
                  <a:txBody>
                    <a:bodyPr/>
                    <a:lstStyle/>
                    <a:p>
                      <a:r>
                        <a:rPr lang="en-GB" sz="700" dirty="0" smtClean="0"/>
                        <a:t>Requires</a:t>
                      </a:r>
                      <a:r>
                        <a:rPr lang="en-GB" sz="700" baseline="0" dirty="0" smtClean="0"/>
                        <a:t> programming</a:t>
                      </a:r>
                    </a:p>
                    <a:p>
                      <a:r>
                        <a:rPr lang="en-GB" sz="700" baseline="0" dirty="0" smtClean="0"/>
                        <a:t>Programmed using basic which is very low level</a:t>
                      </a:r>
                    </a:p>
                    <a:p>
                      <a:r>
                        <a:rPr lang="en-GB" sz="700" baseline="0" dirty="0" smtClean="0"/>
                        <a:t>Not that many libraries available</a:t>
                      </a:r>
                    </a:p>
                    <a:p>
                      <a:r>
                        <a:rPr lang="en-GB" sz="700" baseline="0" dirty="0" smtClean="0"/>
                        <a:t>Low amount of SRAM</a:t>
                      </a:r>
                    </a:p>
                    <a:p>
                      <a:r>
                        <a:rPr lang="en-GB" sz="700" baseline="0" dirty="0" smtClean="0"/>
                        <a:t>Not as fast as the ATMEGA</a:t>
                      </a:r>
                    </a:p>
                  </a:txBody>
                  <a:tcPr marT="34290" marB="34290"/>
                </a:tc>
                <a:tc>
                  <a:txBody>
                    <a:bodyPr/>
                    <a:lstStyle/>
                    <a:p>
                      <a:r>
                        <a:rPr lang="en-GB" sz="700" dirty="0" smtClean="0"/>
                        <a:t>Expensive</a:t>
                      </a:r>
                    </a:p>
                    <a:p>
                      <a:r>
                        <a:rPr lang="en-GB" sz="700" dirty="0" smtClean="0"/>
                        <a:t>Require</a:t>
                      </a:r>
                      <a:r>
                        <a:rPr lang="en-GB" sz="700" baseline="0" dirty="0" smtClean="0"/>
                        <a:t>s programming</a:t>
                      </a:r>
                      <a:endParaRPr lang="en-GB" sz="700" dirty="0"/>
                    </a:p>
                  </a:txBody>
                  <a:tcPr marT="34290" marB="34290"/>
                </a:tc>
                <a:tc>
                  <a:txBody>
                    <a:bodyPr/>
                    <a:lstStyle/>
                    <a:p>
                      <a:r>
                        <a:rPr lang="en-GB" sz="700" dirty="0" smtClean="0"/>
                        <a:t>Only 7 frequency bands</a:t>
                      </a:r>
                    </a:p>
                    <a:p>
                      <a:r>
                        <a:rPr lang="en-GB" sz="700" dirty="0" smtClean="0"/>
                        <a:t>Cannot</a:t>
                      </a:r>
                      <a:r>
                        <a:rPr lang="en-GB" sz="700" baseline="0" dirty="0" smtClean="0"/>
                        <a:t> directly control the addressable LED panels</a:t>
                      </a:r>
                      <a:endParaRPr lang="en-GB" sz="700" dirty="0"/>
                    </a:p>
                  </a:txBody>
                  <a:tcPr marT="34290" marB="34290"/>
                </a:tc>
              </a:tr>
              <a:tr h="1292736">
                <a:tc>
                  <a:txBody>
                    <a:bodyPr/>
                    <a:lstStyle/>
                    <a:p>
                      <a:r>
                        <a:rPr lang="en-GB" sz="800" dirty="0" smtClean="0"/>
                        <a:t>Will I use it</a:t>
                      </a:r>
                    </a:p>
                  </a:txBody>
                  <a:tcPr marT="34290" marB="34290"/>
                </a:tc>
                <a:tc>
                  <a:txBody>
                    <a:bodyPr/>
                    <a:lstStyle/>
                    <a:p>
                      <a:r>
                        <a:rPr lang="en-GB" sz="700" dirty="0" smtClean="0"/>
                        <a:t>No as I will have to write all</a:t>
                      </a:r>
                      <a:r>
                        <a:rPr lang="en-GB" sz="700" baseline="0" dirty="0" smtClean="0"/>
                        <a:t> of the code from scratch for controlling the LEDs and I do not have experience of programming in PIC BASIC and programming it using a flowchart is too basic for performing complicated functions like I am and also they do not have a large a</a:t>
                      </a:r>
                      <a:endParaRPr lang="en-GB" sz="700" dirty="0"/>
                    </a:p>
                  </a:txBody>
                  <a:tcPr marT="34290" marB="34290"/>
                </a:tc>
                <a:tc>
                  <a:txBody>
                    <a:bodyPr/>
                    <a:lstStyle/>
                    <a:p>
                      <a:r>
                        <a:rPr lang="en-GB" sz="700" dirty="0" smtClean="0"/>
                        <a:t>Yes</a:t>
                      </a:r>
                      <a:r>
                        <a:rPr lang="en-GB" sz="700" baseline="0" dirty="0" smtClean="0"/>
                        <a:t> as the device can perform the FFT needed to convert the audio into digital frequency bands and then directly control the LED panels and it will also be  able to load patterns of an SD card and load them onto the panel. Also it will require less programming as people have made libraries for uses such as FFT and controlling addressable LEDS</a:t>
                      </a:r>
                      <a:endParaRPr lang="en-GB" sz="700" dirty="0"/>
                    </a:p>
                  </a:txBody>
                  <a:tcPr marT="34290" marB="34290"/>
                </a:tc>
                <a:tc>
                  <a:txBody>
                    <a:bodyPr/>
                    <a:lstStyle/>
                    <a:p>
                      <a:r>
                        <a:rPr lang="en-GB" sz="700" dirty="0" smtClean="0"/>
                        <a:t>No as it would</a:t>
                      </a:r>
                      <a:r>
                        <a:rPr lang="en-GB" sz="700" baseline="0" dirty="0" smtClean="0"/>
                        <a:t> require an external  controller to convert the Frequency bands into digital signals and it only have 7 bands which is quite small and it is very basic</a:t>
                      </a:r>
                      <a:endParaRPr lang="en-GB" sz="700" dirty="0"/>
                    </a:p>
                  </a:txBody>
                  <a:tcPr marT="34290" marB="34290"/>
                </a:tc>
              </a:tr>
            </a:tbl>
          </a:graphicData>
        </a:graphic>
      </p:graphicFrame>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extLst>
      <p:ext uri="{BB962C8B-B14F-4D97-AF65-F5344CB8AC3E}">
        <p14:creationId xmlns:p14="http://schemas.microsoft.com/office/powerpoint/2010/main" xmlns="" val="1355774563"/>
      </p:ext>
    </p:extLst>
  </p:cSld>
  <p:clrMapOvr>
    <a:masterClrMapping/>
  </p:clrMapOvr>
  <p:transition advTm="10000"/>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Outputs</a:t>
            </a:r>
            <a:endParaRPr lang="en-GB"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xmlns="" val="3097015696"/>
              </p:ext>
            </p:extLst>
          </p:nvPr>
        </p:nvGraphicFramePr>
        <p:xfrm>
          <a:off x="889072" y="1336476"/>
          <a:ext cx="7499352" cy="3467522"/>
        </p:xfrm>
        <a:graphic>
          <a:graphicData uri="http://schemas.openxmlformats.org/drawingml/2006/table">
            <a:tbl>
              <a:tblPr firstRow="1" bandRow="1">
                <a:tableStyleId>{5C22544A-7EE6-4342-B048-85BDC9FD1C3A}</a:tableStyleId>
              </a:tblPr>
              <a:tblGrid>
                <a:gridCol w="1249892"/>
                <a:gridCol w="1249892"/>
                <a:gridCol w="1249892"/>
                <a:gridCol w="1249892"/>
                <a:gridCol w="1249892"/>
                <a:gridCol w="1249892"/>
              </a:tblGrid>
              <a:tr h="443186">
                <a:tc>
                  <a:txBody>
                    <a:bodyPr/>
                    <a:lstStyle/>
                    <a:p>
                      <a:r>
                        <a:rPr lang="en-GB" sz="1100" dirty="0" smtClean="0"/>
                        <a:t>Product</a:t>
                      </a:r>
                      <a:endParaRPr lang="en-GB" sz="1100" dirty="0"/>
                    </a:p>
                  </a:txBody>
                  <a:tcPr marT="34290" marB="34290"/>
                </a:tc>
                <a:tc>
                  <a:txBody>
                    <a:bodyPr/>
                    <a:lstStyle/>
                    <a:p>
                      <a:r>
                        <a:rPr lang="en-GB" sz="1100" dirty="0" smtClean="0"/>
                        <a:t>S</a:t>
                      </a:r>
                      <a:r>
                        <a:rPr lang="en-GB" sz="900" dirty="0" smtClean="0"/>
                        <a:t>tatus LED</a:t>
                      </a:r>
                      <a:endParaRPr lang="en-GB" sz="900" dirty="0"/>
                    </a:p>
                  </a:txBody>
                  <a:tcPr marT="34290" marB="34290"/>
                </a:tc>
                <a:tc>
                  <a:txBody>
                    <a:bodyPr/>
                    <a:lstStyle/>
                    <a:p>
                      <a:r>
                        <a:rPr lang="en-GB" sz="900" dirty="0" smtClean="0"/>
                        <a:t>Addressable LED Panels</a:t>
                      </a:r>
                      <a:endParaRPr lang="en-GB" sz="900" dirty="0"/>
                    </a:p>
                  </a:txBody>
                  <a:tcPr marT="34290" marB="34290"/>
                </a:tc>
                <a:tc>
                  <a:txBody>
                    <a:bodyPr/>
                    <a:lstStyle/>
                    <a:p>
                      <a:r>
                        <a:rPr lang="en-GB" sz="1100" dirty="0" smtClean="0"/>
                        <a:t>Buzzer</a:t>
                      </a:r>
                      <a:endParaRPr lang="en-GB" sz="1100" dirty="0"/>
                    </a:p>
                  </a:txBody>
                  <a:tcPr marT="34290" marB="34290"/>
                </a:tc>
                <a:tc>
                  <a:txBody>
                    <a:bodyPr/>
                    <a:lstStyle/>
                    <a:p>
                      <a:r>
                        <a:rPr lang="en-GB" sz="1100" dirty="0" smtClean="0"/>
                        <a:t>Speaker</a:t>
                      </a:r>
                      <a:endParaRPr lang="en-GB" sz="1100" dirty="0"/>
                    </a:p>
                  </a:txBody>
                  <a:tcPr marT="34290" marB="34290"/>
                </a:tc>
                <a:tc>
                  <a:txBody>
                    <a:bodyPr/>
                    <a:lstStyle/>
                    <a:p>
                      <a:r>
                        <a:rPr lang="en-GB" sz="1100" dirty="0" smtClean="0"/>
                        <a:t>7</a:t>
                      </a:r>
                      <a:r>
                        <a:rPr lang="en-GB" sz="1100" baseline="0" dirty="0" smtClean="0"/>
                        <a:t> Segment Displays</a:t>
                      </a:r>
                      <a:endParaRPr lang="en-GB" sz="1100" dirty="0"/>
                    </a:p>
                  </a:txBody>
                  <a:tcPr marT="34290" marB="34290"/>
                </a:tc>
              </a:tr>
              <a:tr h="864096">
                <a:tc>
                  <a:txBody>
                    <a:bodyPr/>
                    <a:lstStyle/>
                    <a:p>
                      <a:r>
                        <a:rPr lang="en-GB" sz="800" dirty="0" smtClean="0"/>
                        <a:t>Use in product</a:t>
                      </a:r>
                      <a:endParaRPr lang="en-GB" sz="800" dirty="0"/>
                    </a:p>
                  </a:txBody>
                  <a:tcPr marT="34290" marB="34290"/>
                </a:tc>
                <a:tc>
                  <a:txBody>
                    <a:bodyPr/>
                    <a:lstStyle/>
                    <a:p>
                      <a:r>
                        <a:rPr lang="en-GB" sz="700" dirty="0" smtClean="0"/>
                        <a:t>To show basic</a:t>
                      </a:r>
                      <a:r>
                        <a:rPr lang="en-GB" sz="700" baseline="0" dirty="0" smtClean="0"/>
                        <a:t> information such as power and a another LED to show if it is getting and IR signal</a:t>
                      </a:r>
                      <a:endParaRPr lang="en-GB" sz="700" dirty="0"/>
                    </a:p>
                  </a:txBody>
                  <a:tcPr marT="34290" marB="34290"/>
                </a:tc>
                <a:tc>
                  <a:txBody>
                    <a:bodyPr/>
                    <a:lstStyle/>
                    <a:p>
                      <a:r>
                        <a:rPr lang="en-GB" sz="700" dirty="0" smtClean="0"/>
                        <a:t>To be the main out</a:t>
                      </a:r>
                      <a:r>
                        <a:rPr lang="en-GB" sz="700" baseline="0" dirty="0" smtClean="0"/>
                        <a:t>put of the unit to display the audio spectrum like a bar graph with different display modes. It has RGB Leds that are individually controllable</a:t>
                      </a:r>
                      <a:endParaRPr lang="en-GB" sz="700" dirty="0"/>
                    </a:p>
                  </a:txBody>
                  <a:tcPr marT="34290" marB="34290"/>
                </a:tc>
                <a:tc>
                  <a:txBody>
                    <a:bodyPr/>
                    <a:lstStyle/>
                    <a:p>
                      <a:r>
                        <a:rPr lang="en-GB" sz="700" dirty="0" smtClean="0"/>
                        <a:t>To make a sound to</a:t>
                      </a:r>
                      <a:r>
                        <a:rPr lang="en-GB" sz="700" baseline="0" dirty="0" smtClean="0"/>
                        <a:t> indicate statuses such as a missing SD card or receiving a signal from a IR remote</a:t>
                      </a:r>
                      <a:endParaRPr lang="en-GB" sz="700" dirty="0"/>
                    </a:p>
                  </a:txBody>
                  <a:tcPr marT="34290" marB="34290"/>
                </a:tc>
                <a:tc>
                  <a:txBody>
                    <a:bodyPr/>
                    <a:lstStyle/>
                    <a:p>
                      <a:r>
                        <a:rPr lang="en-GB" sz="700" dirty="0" smtClean="0"/>
                        <a:t>To</a:t>
                      </a:r>
                      <a:r>
                        <a:rPr lang="en-GB" sz="700" baseline="0" dirty="0" smtClean="0"/>
                        <a:t> play the audio that the unit is receiving so no external speakers are needed</a:t>
                      </a:r>
                      <a:endParaRPr lang="en-GB" sz="700" dirty="0"/>
                    </a:p>
                  </a:txBody>
                  <a:tcPr marT="34290" marB="34290"/>
                </a:tc>
                <a:tc>
                  <a:txBody>
                    <a:bodyPr/>
                    <a:lstStyle/>
                    <a:p>
                      <a:r>
                        <a:rPr lang="en-GB" sz="700" dirty="0" smtClean="0"/>
                        <a:t>To show the mode the unit is in or other</a:t>
                      </a:r>
                      <a:r>
                        <a:rPr lang="en-GB" sz="700" baseline="0" dirty="0" smtClean="0"/>
                        <a:t> information</a:t>
                      </a:r>
                      <a:endParaRPr lang="en-GB" sz="700" dirty="0"/>
                    </a:p>
                  </a:txBody>
                  <a:tcPr marT="34290" marB="34290"/>
                </a:tc>
              </a:tr>
              <a:tr h="788670">
                <a:tc>
                  <a:txBody>
                    <a:bodyPr/>
                    <a:lstStyle/>
                    <a:p>
                      <a:r>
                        <a:rPr lang="en-GB" sz="800" dirty="0" smtClean="0"/>
                        <a:t>Advantages</a:t>
                      </a:r>
                      <a:endParaRPr lang="en-GB" sz="800" dirty="0"/>
                    </a:p>
                  </a:txBody>
                  <a:tcPr marT="34290" marB="34290"/>
                </a:tc>
                <a:tc>
                  <a:txBody>
                    <a:bodyPr/>
                    <a:lstStyle/>
                    <a:p>
                      <a:r>
                        <a:rPr lang="en-GB" sz="700" dirty="0" smtClean="0"/>
                        <a:t>Simple</a:t>
                      </a:r>
                      <a:endParaRPr lang="en-GB" sz="700" baseline="0" dirty="0" smtClean="0"/>
                    </a:p>
                    <a:p>
                      <a:r>
                        <a:rPr lang="en-GB" sz="700" baseline="0" dirty="0" smtClean="0"/>
                        <a:t>Easy to understand</a:t>
                      </a:r>
                    </a:p>
                    <a:p>
                      <a:r>
                        <a:rPr lang="en-GB" sz="700" baseline="0" dirty="0" smtClean="0"/>
                        <a:t>Low-cost</a:t>
                      </a:r>
                    </a:p>
                    <a:p>
                      <a:r>
                        <a:rPr lang="en-GB" sz="700" baseline="0" dirty="0" smtClean="0"/>
                        <a:t>Easy to read quickly no confusing codes</a:t>
                      </a:r>
                      <a:endParaRPr lang="en-GB" sz="700" dirty="0"/>
                    </a:p>
                  </a:txBody>
                  <a:tcPr marT="34290" marB="34290"/>
                </a:tc>
                <a:tc>
                  <a:txBody>
                    <a:bodyPr/>
                    <a:lstStyle/>
                    <a:p>
                      <a:r>
                        <a:rPr lang="en-GB" sz="700" dirty="0" smtClean="0"/>
                        <a:t>Big</a:t>
                      </a:r>
                    </a:p>
                    <a:p>
                      <a:r>
                        <a:rPr lang="en-GB" sz="700" dirty="0" smtClean="0"/>
                        <a:t>Bold</a:t>
                      </a:r>
                    </a:p>
                    <a:p>
                      <a:r>
                        <a:rPr lang="en-GB" sz="700" dirty="0" smtClean="0"/>
                        <a:t>Large</a:t>
                      </a:r>
                      <a:r>
                        <a:rPr lang="en-GB" sz="700" baseline="0" dirty="0" smtClean="0"/>
                        <a:t> amount of customisation</a:t>
                      </a:r>
                    </a:p>
                    <a:p>
                      <a:r>
                        <a:rPr lang="en-GB" sz="700" baseline="0" dirty="0" smtClean="0"/>
                        <a:t>Requires only 1 output on microcontroller</a:t>
                      </a:r>
                      <a:endParaRPr lang="en-GB" sz="700" dirty="0"/>
                    </a:p>
                  </a:txBody>
                  <a:tcPr marT="34290" marB="34290"/>
                </a:tc>
                <a:tc>
                  <a:txBody>
                    <a:bodyPr/>
                    <a:lstStyle/>
                    <a:p>
                      <a:r>
                        <a:rPr lang="en-GB" sz="700" dirty="0" smtClean="0"/>
                        <a:t>Simple</a:t>
                      </a:r>
                    </a:p>
                    <a:p>
                      <a:r>
                        <a:rPr lang="en-GB" sz="700" dirty="0" smtClean="0"/>
                        <a:t>Can</a:t>
                      </a:r>
                      <a:r>
                        <a:rPr lang="en-GB" sz="700" baseline="0" dirty="0" smtClean="0"/>
                        <a:t> be inside the unit – no external cut-outs needed</a:t>
                      </a:r>
                    </a:p>
                    <a:p>
                      <a:r>
                        <a:rPr lang="en-GB" sz="700" baseline="0" dirty="0" smtClean="0"/>
                        <a:t>Easy to notice – you do not need to look at the unit</a:t>
                      </a:r>
                      <a:endParaRPr lang="en-GB" sz="700" dirty="0"/>
                    </a:p>
                  </a:txBody>
                  <a:tcPr marT="34290" marB="34290"/>
                </a:tc>
                <a:tc>
                  <a:txBody>
                    <a:bodyPr/>
                    <a:lstStyle/>
                    <a:p>
                      <a:r>
                        <a:rPr lang="en-GB" sz="700" dirty="0" smtClean="0"/>
                        <a:t>Helpful</a:t>
                      </a:r>
                    </a:p>
                    <a:p>
                      <a:r>
                        <a:rPr lang="en-GB" sz="700" dirty="0" smtClean="0"/>
                        <a:t>External</a:t>
                      </a:r>
                      <a:r>
                        <a:rPr lang="en-GB" sz="700" baseline="0" dirty="0" smtClean="0"/>
                        <a:t> speakers are not needed with the unit</a:t>
                      </a:r>
                    </a:p>
                    <a:p>
                      <a:endParaRPr lang="en-GB" sz="700" dirty="0"/>
                    </a:p>
                  </a:txBody>
                  <a:tcPr marT="34290" marB="34290"/>
                </a:tc>
                <a:tc>
                  <a:txBody>
                    <a:bodyPr/>
                    <a:lstStyle/>
                    <a:p>
                      <a:r>
                        <a:rPr lang="en-GB" sz="700" dirty="0" smtClean="0"/>
                        <a:t>Easy to</a:t>
                      </a:r>
                      <a:r>
                        <a:rPr lang="en-GB" sz="700" baseline="0" dirty="0" smtClean="0"/>
                        <a:t> read</a:t>
                      </a:r>
                    </a:p>
                    <a:p>
                      <a:r>
                        <a:rPr lang="en-GB" sz="700" baseline="0" dirty="0" smtClean="0"/>
                        <a:t>Can be used with external </a:t>
                      </a:r>
                      <a:endParaRPr lang="en-GB" sz="700" dirty="0"/>
                    </a:p>
                  </a:txBody>
                  <a:tcPr marT="34290" marB="34290"/>
                </a:tc>
              </a:tr>
              <a:tr h="624820">
                <a:tc>
                  <a:txBody>
                    <a:bodyPr/>
                    <a:lstStyle/>
                    <a:p>
                      <a:r>
                        <a:rPr lang="en-GB" sz="800" dirty="0" smtClean="0"/>
                        <a:t>Disadvantages</a:t>
                      </a:r>
                      <a:endParaRPr lang="en-GB" sz="800" dirty="0"/>
                    </a:p>
                  </a:txBody>
                  <a:tcPr marT="34290" marB="34290"/>
                </a:tc>
                <a:tc>
                  <a:txBody>
                    <a:bodyPr/>
                    <a:lstStyle/>
                    <a:p>
                      <a:r>
                        <a:rPr lang="en-GB" sz="700" dirty="0" smtClean="0"/>
                        <a:t>Can</a:t>
                      </a:r>
                      <a:r>
                        <a:rPr lang="en-GB" sz="700" baseline="0" dirty="0" smtClean="0"/>
                        <a:t> draw unwanted attention</a:t>
                      </a:r>
                    </a:p>
                    <a:p>
                      <a:r>
                        <a:rPr lang="en-GB" sz="700" baseline="0" dirty="0" smtClean="0"/>
                        <a:t>Can </a:t>
                      </a:r>
                      <a:endParaRPr lang="en-GB" sz="700" dirty="0"/>
                    </a:p>
                  </a:txBody>
                  <a:tcPr marT="34290" marB="34290"/>
                </a:tc>
                <a:tc>
                  <a:txBody>
                    <a:bodyPr/>
                    <a:lstStyle/>
                    <a:p>
                      <a:r>
                        <a:rPr lang="en-GB" sz="700" dirty="0" smtClean="0"/>
                        <a:t>Expensive</a:t>
                      </a:r>
                    </a:p>
                    <a:p>
                      <a:r>
                        <a:rPr lang="en-GB" sz="700" dirty="0" smtClean="0"/>
                        <a:t>Large</a:t>
                      </a:r>
                      <a:r>
                        <a:rPr lang="en-GB" sz="700" baseline="0" dirty="0" smtClean="0"/>
                        <a:t> Power consumption (up to 15A @ 5v per panel)</a:t>
                      </a:r>
                    </a:p>
                    <a:p>
                      <a:endParaRPr lang="en-GB" sz="700" dirty="0"/>
                    </a:p>
                  </a:txBody>
                  <a:tcPr marT="34290" marB="34290"/>
                </a:tc>
                <a:tc>
                  <a:txBody>
                    <a:bodyPr/>
                    <a:lstStyle/>
                    <a:p>
                      <a:r>
                        <a:rPr lang="en-GB" sz="700" dirty="0" smtClean="0"/>
                        <a:t>Annoying</a:t>
                      </a:r>
                    </a:p>
                    <a:p>
                      <a:r>
                        <a:rPr lang="en-GB" sz="700" dirty="0" smtClean="0"/>
                        <a:t>Can be unwanted</a:t>
                      </a:r>
                    </a:p>
                    <a:p>
                      <a:r>
                        <a:rPr lang="en-GB" sz="700" dirty="0" smtClean="0"/>
                        <a:t>Hard</a:t>
                      </a:r>
                      <a:r>
                        <a:rPr lang="en-GB" sz="700" baseline="0" dirty="0" smtClean="0"/>
                        <a:t> to make it give meaningful information</a:t>
                      </a:r>
                      <a:endParaRPr lang="en-GB" sz="700" dirty="0"/>
                    </a:p>
                  </a:txBody>
                  <a:tcPr marT="34290" marB="34290"/>
                </a:tc>
                <a:tc>
                  <a:txBody>
                    <a:bodyPr/>
                    <a:lstStyle/>
                    <a:p>
                      <a:r>
                        <a:rPr lang="en-GB" sz="700" dirty="0" smtClean="0"/>
                        <a:t>Needs amplification</a:t>
                      </a:r>
                    </a:p>
                    <a:p>
                      <a:r>
                        <a:rPr lang="en-GB" sz="700" dirty="0" smtClean="0"/>
                        <a:t>Hard to produce</a:t>
                      </a:r>
                      <a:r>
                        <a:rPr lang="en-GB" sz="700" baseline="0" dirty="0" smtClean="0"/>
                        <a:t> proper stereo sound</a:t>
                      </a:r>
                    </a:p>
                    <a:p>
                      <a:r>
                        <a:rPr lang="en-GB" sz="700" baseline="0" dirty="0" smtClean="0"/>
                        <a:t>Will most likely have very little bass</a:t>
                      </a:r>
                      <a:endParaRPr lang="en-GB" sz="700" dirty="0"/>
                    </a:p>
                  </a:txBody>
                  <a:tcPr marT="34290" marB="34290"/>
                </a:tc>
                <a:tc>
                  <a:txBody>
                    <a:bodyPr/>
                    <a:lstStyle/>
                    <a:p>
                      <a:r>
                        <a:rPr lang="en-GB" sz="700" dirty="0" smtClean="0"/>
                        <a:t>Large</a:t>
                      </a:r>
                    </a:p>
                    <a:p>
                      <a:r>
                        <a:rPr lang="en-GB" sz="700" dirty="0" smtClean="0"/>
                        <a:t>They</a:t>
                      </a:r>
                      <a:r>
                        <a:rPr lang="en-GB" sz="700" baseline="0" dirty="0" smtClean="0"/>
                        <a:t> look ugly as they are very basic</a:t>
                      </a:r>
                      <a:endParaRPr lang="en-GB" sz="700" dirty="0"/>
                    </a:p>
                  </a:txBody>
                  <a:tcPr marT="34290" marB="34290"/>
                </a:tc>
              </a:tr>
              <a:tr h="720080">
                <a:tc>
                  <a:txBody>
                    <a:bodyPr/>
                    <a:lstStyle/>
                    <a:p>
                      <a:r>
                        <a:rPr lang="en-GB" sz="800" dirty="0" smtClean="0"/>
                        <a:t>Will I use it</a:t>
                      </a:r>
                    </a:p>
                  </a:txBody>
                  <a:tcPr marT="34290" marB="34290"/>
                </a:tc>
                <a:tc>
                  <a:txBody>
                    <a:bodyPr/>
                    <a:lstStyle/>
                    <a:p>
                      <a:r>
                        <a:rPr lang="en-GB" sz="700" dirty="0" smtClean="0"/>
                        <a:t>Yes</a:t>
                      </a:r>
                      <a:r>
                        <a:rPr lang="en-GB" sz="700" baseline="0" dirty="0" smtClean="0"/>
                        <a:t> it will be in the power switch to show the unit has power</a:t>
                      </a:r>
                      <a:endParaRPr lang="en-GB" sz="700" dirty="0"/>
                    </a:p>
                  </a:txBody>
                  <a:tcPr marT="34290" marB="34290"/>
                </a:tc>
                <a:tc>
                  <a:txBody>
                    <a:bodyPr/>
                    <a:lstStyle/>
                    <a:p>
                      <a:r>
                        <a:rPr lang="en-GB" sz="700" dirty="0" smtClean="0"/>
                        <a:t>Yes</a:t>
                      </a:r>
                      <a:r>
                        <a:rPr lang="en-GB" sz="700" baseline="0" dirty="0" smtClean="0"/>
                        <a:t> the will be the main output device for the unit as the can display various patterns and colours</a:t>
                      </a:r>
                      <a:endParaRPr lang="en-GB" sz="700" dirty="0"/>
                    </a:p>
                  </a:txBody>
                  <a:tcPr marT="34290" marB="34290"/>
                </a:tc>
                <a:tc>
                  <a:txBody>
                    <a:bodyPr/>
                    <a:lstStyle/>
                    <a:p>
                      <a:r>
                        <a:rPr lang="en-GB" sz="700" dirty="0" smtClean="0"/>
                        <a:t>Yes it</a:t>
                      </a:r>
                      <a:r>
                        <a:rPr lang="en-GB" sz="700" baseline="0" dirty="0" smtClean="0"/>
                        <a:t> will be inside the unit on the PCB and will be used to indicate when it receives an IR signal</a:t>
                      </a:r>
                      <a:endParaRPr lang="en-GB" sz="700" dirty="0"/>
                    </a:p>
                  </a:txBody>
                  <a:tcPr marT="34290" marB="34290"/>
                </a:tc>
                <a:tc>
                  <a:txBody>
                    <a:bodyPr/>
                    <a:lstStyle/>
                    <a:p>
                      <a:r>
                        <a:rPr lang="en-GB" sz="700" dirty="0" smtClean="0"/>
                        <a:t>No as the</a:t>
                      </a:r>
                      <a:r>
                        <a:rPr lang="en-GB" sz="700" baseline="0" dirty="0" smtClean="0"/>
                        <a:t> people who would use this unit would most likely have a speaker system better than some small, terrible speakers</a:t>
                      </a:r>
                      <a:endParaRPr lang="en-GB" sz="700" dirty="0"/>
                    </a:p>
                  </a:txBody>
                  <a:tcPr marT="34290" marB="34290"/>
                </a:tc>
                <a:tc>
                  <a:txBody>
                    <a:bodyPr/>
                    <a:lstStyle/>
                    <a:p>
                      <a:r>
                        <a:rPr lang="en-GB" sz="700" dirty="0" smtClean="0"/>
                        <a:t>No as they</a:t>
                      </a:r>
                      <a:r>
                        <a:rPr lang="en-GB" sz="700" baseline="0" dirty="0" smtClean="0"/>
                        <a:t> would use up valuable space on the front of the unit whereas the LED panels could also be used to display the mode</a:t>
                      </a:r>
                      <a:endParaRPr lang="en-GB" sz="700" dirty="0"/>
                    </a:p>
                  </a:txBody>
                  <a:tcPr marT="34290" marB="34290"/>
                </a:tc>
              </a:tr>
            </a:tbl>
          </a:graphicData>
        </a:graphic>
      </p:graphicFrame>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extLst>
      <p:ext uri="{BB962C8B-B14F-4D97-AF65-F5344CB8AC3E}">
        <p14:creationId xmlns:p14="http://schemas.microsoft.com/office/powerpoint/2010/main" xmlns="" val="1240973852"/>
      </p:ext>
    </p:extLst>
  </p:cSld>
  <p:clrMapOvr>
    <a:masterClrMapping/>
  </p:clrMapOvr>
  <p:transition advTm="10000"/>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Storage for patterns</a:t>
            </a:r>
            <a:endParaRPr lang="en-GB"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xmlns="" val="98442753"/>
              </p:ext>
            </p:extLst>
          </p:nvPr>
        </p:nvGraphicFramePr>
        <p:xfrm>
          <a:off x="899592" y="1491630"/>
          <a:ext cx="7313364" cy="3040380"/>
        </p:xfrm>
        <a:graphic>
          <a:graphicData uri="http://schemas.openxmlformats.org/drawingml/2006/table">
            <a:tbl>
              <a:tblPr firstRow="1" bandRow="1">
                <a:tableStyleId>{5C22544A-7EE6-4342-B048-85BDC9FD1C3A}</a:tableStyleId>
              </a:tblPr>
              <a:tblGrid>
                <a:gridCol w="1828341"/>
                <a:gridCol w="1828341"/>
                <a:gridCol w="1828341"/>
                <a:gridCol w="1828341"/>
              </a:tblGrid>
              <a:tr h="453443">
                <a:tc>
                  <a:txBody>
                    <a:bodyPr/>
                    <a:lstStyle/>
                    <a:p>
                      <a:r>
                        <a:rPr lang="en-GB" sz="1400" dirty="0" smtClean="0"/>
                        <a:t>Medium</a:t>
                      </a:r>
                      <a:endParaRPr lang="en-GB" sz="1400" dirty="0"/>
                    </a:p>
                  </a:txBody>
                  <a:tcPr marT="34290" marB="34290"/>
                </a:tc>
                <a:tc>
                  <a:txBody>
                    <a:bodyPr/>
                    <a:lstStyle/>
                    <a:p>
                      <a:r>
                        <a:rPr lang="en-GB" sz="1400" dirty="0" smtClean="0"/>
                        <a:t>USB memory</a:t>
                      </a:r>
                      <a:endParaRPr lang="en-GB" sz="1050" dirty="0"/>
                    </a:p>
                  </a:txBody>
                  <a:tcPr marT="34290" marB="34290"/>
                </a:tc>
                <a:tc>
                  <a:txBody>
                    <a:bodyPr/>
                    <a:lstStyle/>
                    <a:p>
                      <a:r>
                        <a:rPr lang="en-GB" sz="1050" dirty="0" smtClean="0"/>
                        <a:t>SD Card</a:t>
                      </a:r>
                      <a:endParaRPr lang="en-GB" sz="1050" dirty="0"/>
                    </a:p>
                  </a:txBody>
                  <a:tcPr marT="34290" marB="34290"/>
                </a:tc>
                <a:tc>
                  <a:txBody>
                    <a:bodyPr/>
                    <a:lstStyle/>
                    <a:p>
                      <a:r>
                        <a:rPr lang="en-GB" sz="1400" dirty="0" smtClean="0"/>
                        <a:t>Internal</a:t>
                      </a:r>
                      <a:r>
                        <a:rPr lang="en-GB" sz="1400" baseline="0" dirty="0" smtClean="0"/>
                        <a:t> Microcontroller Storage</a:t>
                      </a:r>
                      <a:endParaRPr lang="en-GB" sz="1400" dirty="0"/>
                    </a:p>
                  </a:txBody>
                  <a:tcPr marT="34290" marB="34290"/>
                </a:tc>
              </a:tr>
              <a:tr h="216024">
                <a:tc>
                  <a:txBody>
                    <a:bodyPr/>
                    <a:lstStyle/>
                    <a:p>
                      <a:r>
                        <a:rPr lang="en-GB" sz="1000" dirty="0" smtClean="0"/>
                        <a:t>Use in product</a:t>
                      </a:r>
                      <a:endParaRPr lang="en-GB" sz="1000" dirty="0"/>
                    </a:p>
                  </a:txBody>
                  <a:tcPr marT="34290" marB="34290"/>
                </a:tc>
                <a:tc>
                  <a:txBody>
                    <a:bodyPr/>
                    <a:lstStyle/>
                    <a:p>
                      <a:r>
                        <a:rPr lang="en-GB" sz="900" dirty="0" smtClean="0"/>
                        <a:t>To store patterns for device</a:t>
                      </a:r>
                      <a:endParaRPr lang="en-GB" sz="900" dirty="0"/>
                    </a:p>
                  </a:txBody>
                  <a:tcPr marT="34290" marB="34290"/>
                </a:tc>
                <a:tc>
                  <a:txBody>
                    <a:bodyPr/>
                    <a:lstStyle/>
                    <a:p>
                      <a:r>
                        <a:rPr lang="en-GB" sz="900" dirty="0" smtClean="0"/>
                        <a:t>To store patterns in device</a:t>
                      </a:r>
                      <a:endParaRPr lang="en-GB" sz="900" dirty="0"/>
                    </a:p>
                  </a:txBody>
                  <a:tcPr marT="34290" marB="34290"/>
                </a:tc>
                <a:tc>
                  <a:txBody>
                    <a:bodyPr/>
                    <a:lstStyle/>
                    <a:p>
                      <a:r>
                        <a:rPr lang="en-GB" sz="900" dirty="0" smtClean="0"/>
                        <a:t>To store</a:t>
                      </a:r>
                      <a:r>
                        <a:rPr lang="en-GB" sz="900" baseline="0" dirty="0" smtClean="0"/>
                        <a:t> basic patterns and modes</a:t>
                      </a:r>
                      <a:endParaRPr lang="en-GB" sz="900" dirty="0"/>
                    </a:p>
                  </a:txBody>
                  <a:tcPr marT="34290" marB="34290"/>
                </a:tc>
              </a:tr>
              <a:tr h="504056">
                <a:tc>
                  <a:txBody>
                    <a:bodyPr/>
                    <a:lstStyle/>
                    <a:p>
                      <a:r>
                        <a:rPr lang="en-GB" sz="1000" dirty="0" smtClean="0"/>
                        <a:t>Advantages</a:t>
                      </a:r>
                      <a:endParaRPr lang="en-GB" sz="1000" dirty="0"/>
                    </a:p>
                  </a:txBody>
                  <a:tcPr marT="34290" marB="34290"/>
                </a:tc>
                <a:tc>
                  <a:txBody>
                    <a:bodyPr/>
                    <a:lstStyle/>
                    <a:p>
                      <a:r>
                        <a:rPr lang="en-GB" sz="900" dirty="0" smtClean="0"/>
                        <a:t>Widely Available and supported</a:t>
                      </a:r>
                    </a:p>
                    <a:p>
                      <a:r>
                        <a:rPr lang="en-GB" sz="900" dirty="0" smtClean="0"/>
                        <a:t>Small connector</a:t>
                      </a:r>
                    </a:p>
                    <a:p>
                      <a:r>
                        <a:rPr lang="en-GB" sz="900" dirty="0" smtClean="0"/>
                        <a:t>Easy for use to adjust</a:t>
                      </a:r>
                      <a:r>
                        <a:rPr lang="en-GB" sz="900" baseline="0" dirty="0" smtClean="0"/>
                        <a:t> patterns</a:t>
                      </a:r>
                      <a:endParaRPr lang="en-GB" sz="900" dirty="0" smtClean="0"/>
                    </a:p>
                  </a:txBody>
                  <a:tcPr marT="34290" marB="34290"/>
                </a:tc>
                <a:tc>
                  <a:txBody>
                    <a:bodyPr/>
                    <a:lstStyle/>
                    <a:p>
                      <a:r>
                        <a:rPr lang="en-GB" sz="900" dirty="0" smtClean="0"/>
                        <a:t>Widely Available and supported and easy</a:t>
                      </a:r>
                      <a:r>
                        <a:rPr lang="en-GB" sz="900" baseline="0" dirty="0" smtClean="0"/>
                        <a:t> to interface with microcontroller</a:t>
                      </a:r>
                    </a:p>
                    <a:p>
                      <a:r>
                        <a:rPr lang="en-GB" sz="900" dirty="0" smtClean="0"/>
                        <a:t>Small connector</a:t>
                      </a:r>
                    </a:p>
                    <a:p>
                      <a:pPr marL="0" marR="0" indent="0" algn="l" defTabSz="914400" rtl="0" eaLnBrk="1" fontAlgn="auto" latinLnBrk="0" hangingPunct="1">
                        <a:lnSpc>
                          <a:spcPct val="100000"/>
                        </a:lnSpc>
                        <a:spcBef>
                          <a:spcPts val="0"/>
                        </a:spcBef>
                        <a:spcAft>
                          <a:spcPts val="0"/>
                        </a:spcAft>
                        <a:buClrTx/>
                        <a:buSzTx/>
                        <a:buFontTx/>
                        <a:buNone/>
                        <a:tabLst/>
                        <a:defRPr/>
                      </a:pPr>
                      <a:r>
                        <a:rPr lang="en-GB" sz="900" dirty="0" smtClean="0"/>
                        <a:t>Easy for use to adjust</a:t>
                      </a:r>
                      <a:r>
                        <a:rPr lang="en-GB" sz="900" baseline="0" dirty="0" smtClean="0"/>
                        <a:t> patterns</a:t>
                      </a:r>
                      <a:endParaRPr lang="en-GB" sz="900" dirty="0" smtClean="0"/>
                    </a:p>
                  </a:txBody>
                  <a:tcPr marT="34290" marB="34290"/>
                </a:tc>
                <a:tc>
                  <a:txBody>
                    <a:bodyPr/>
                    <a:lstStyle/>
                    <a:p>
                      <a:r>
                        <a:rPr lang="en-GB" sz="900" dirty="0" smtClean="0"/>
                        <a:t>Super</a:t>
                      </a:r>
                      <a:r>
                        <a:rPr lang="en-GB" sz="900" baseline="0" dirty="0" smtClean="0"/>
                        <a:t> easy to implement</a:t>
                      </a:r>
                    </a:p>
                    <a:p>
                      <a:r>
                        <a:rPr lang="en-GB" sz="900" baseline="0" dirty="0" smtClean="0"/>
                        <a:t>No external device interfacing needed</a:t>
                      </a:r>
                      <a:endParaRPr lang="en-GB" sz="900" dirty="0"/>
                    </a:p>
                  </a:txBody>
                  <a:tcPr marT="34290" marB="34290"/>
                </a:tc>
              </a:tr>
              <a:tr h="360040">
                <a:tc>
                  <a:txBody>
                    <a:bodyPr/>
                    <a:lstStyle/>
                    <a:p>
                      <a:r>
                        <a:rPr lang="en-GB" sz="1000" dirty="0" smtClean="0"/>
                        <a:t>Disadvantages</a:t>
                      </a:r>
                      <a:endParaRPr lang="en-GB" sz="1000" dirty="0"/>
                    </a:p>
                  </a:txBody>
                  <a:tcPr marT="34290" marB="34290"/>
                </a:tc>
                <a:tc>
                  <a:txBody>
                    <a:bodyPr/>
                    <a:lstStyle/>
                    <a:p>
                      <a:r>
                        <a:rPr lang="en-GB" sz="900" dirty="0" smtClean="0"/>
                        <a:t>Hard to interface with microcontroller</a:t>
                      </a:r>
                    </a:p>
                    <a:p>
                      <a:r>
                        <a:rPr lang="en-GB" sz="900" dirty="0" smtClean="0"/>
                        <a:t>Hard</a:t>
                      </a:r>
                      <a:r>
                        <a:rPr lang="en-GB" sz="900" baseline="0" dirty="0" smtClean="0"/>
                        <a:t> to find compatible devices</a:t>
                      </a:r>
                    </a:p>
                  </a:txBody>
                  <a:tcPr marT="34290" marB="34290"/>
                </a:tc>
                <a:tc>
                  <a:txBody>
                    <a:bodyPr/>
                    <a:lstStyle/>
                    <a:p>
                      <a:r>
                        <a:rPr lang="en-GB" sz="900" dirty="0" smtClean="0"/>
                        <a:t>Some</a:t>
                      </a:r>
                      <a:r>
                        <a:rPr lang="en-GB" sz="900" baseline="0" dirty="0" smtClean="0"/>
                        <a:t> issues with compatibility to</a:t>
                      </a:r>
                      <a:endParaRPr lang="en-GB" sz="900" dirty="0"/>
                    </a:p>
                  </a:txBody>
                  <a:tcPr marT="34290" marB="34290"/>
                </a:tc>
                <a:tc>
                  <a:txBody>
                    <a:bodyPr/>
                    <a:lstStyle/>
                    <a:p>
                      <a:r>
                        <a:rPr lang="en-GB" sz="900" dirty="0" smtClean="0"/>
                        <a:t>Uses</a:t>
                      </a:r>
                      <a:r>
                        <a:rPr lang="en-GB" sz="900" baseline="0" dirty="0" smtClean="0"/>
                        <a:t> valuable program space</a:t>
                      </a:r>
                    </a:p>
                    <a:p>
                      <a:r>
                        <a:rPr lang="en-GB" sz="900" baseline="0" dirty="0" smtClean="0"/>
                        <a:t>Not user customisable</a:t>
                      </a:r>
                      <a:endParaRPr lang="en-GB" sz="900" dirty="0"/>
                    </a:p>
                  </a:txBody>
                  <a:tcPr marT="34290" marB="34290"/>
                </a:tc>
              </a:tr>
              <a:tr h="504056">
                <a:tc>
                  <a:txBody>
                    <a:bodyPr/>
                    <a:lstStyle/>
                    <a:p>
                      <a:r>
                        <a:rPr lang="en-GB" sz="1000" dirty="0" smtClean="0"/>
                        <a:t>Will I use it</a:t>
                      </a:r>
                    </a:p>
                  </a:txBody>
                  <a:tcPr marT="34290" marB="34290"/>
                </a:tc>
                <a:tc>
                  <a:txBody>
                    <a:bodyPr/>
                    <a:lstStyle/>
                    <a:p>
                      <a:r>
                        <a:rPr lang="en-GB" sz="900" dirty="0" smtClean="0"/>
                        <a:t>No because it</a:t>
                      </a:r>
                      <a:r>
                        <a:rPr lang="en-GB" sz="900" baseline="0" dirty="0" smtClean="0"/>
                        <a:t> is hard to interface USB memory with a microcontroller</a:t>
                      </a:r>
                      <a:endParaRPr lang="en-GB" sz="900" dirty="0"/>
                    </a:p>
                  </a:txBody>
                  <a:tcPr marT="34290" marB="34290"/>
                </a:tc>
                <a:tc>
                  <a:txBody>
                    <a:bodyPr/>
                    <a:lstStyle/>
                    <a:p>
                      <a:r>
                        <a:rPr lang="en-GB" sz="900" dirty="0" smtClean="0"/>
                        <a:t>Yes because it is easy to interface and is easily</a:t>
                      </a:r>
                      <a:r>
                        <a:rPr lang="en-GB" sz="900" baseline="0" dirty="0" smtClean="0"/>
                        <a:t> user adjustable</a:t>
                      </a:r>
                      <a:endParaRPr lang="en-GB" sz="900" dirty="0"/>
                    </a:p>
                  </a:txBody>
                  <a:tcPr marT="34290" marB="34290"/>
                </a:tc>
                <a:tc>
                  <a:txBody>
                    <a:bodyPr/>
                    <a:lstStyle/>
                    <a:p>
                      <a:r>
                        <a:rPr lang="en-GB" sz="900" dirty="0" smtClean="0"/>
                        <a:t>Yes to store</a:t>
                      </a:r>
                      <a:r>
                        <a:rPr lang="en-GB" sz="900" baseline="0" dirty="0" smtClean="0"/>
                        <a:t> a basic pattern and different modes for when the SD card is not available</a:t>
                      </a:r>
                      <a:endParaRPr lang="en-GB" sz="900" dirty="0"/>
                    </a:p>
                  </a:txBody>
                  <a:tcPr marT="34290" marB="34290"/>
                </a:tc>
              </a:tr>
            </a:tbl>
          </a:graphicData>
        </a:graphic>
      </p:graphicFrame>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extLst>
      <p:ext uri="{BB962C8B-B14F-4D97-AF65-F5344CB8AC3E}">
        <p14:creationId xmlns:p14="http://schemas.microsoft.com/office/powerpoint/2010/main" xmlns="" val="3271470424"/>
      </p:ext>
    </p:extLst>
  </p:cSld>
  <p:clrMapOvr>
    <a:masterClrMapping/>
  </p:clrMapOvr>
  <p:transition advTm="10000"/>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Research</a:t>
            </a:r>
            <a:endParaRPr lang="en-GB" dirty="0"/>
          </a:p>
        </p:txBody>
      </p:sp>
      <p:sp>
        <p:nvSpPr>
          <p:cNvPr id="6" name="Text Placeholder 5"/>
          <p:cNvSpPr>
            <a:spLocks noGrp="1"/>
          </p:cNvSpPr>
          <p:nvPr>
            <p:ph type="body" idx="1"/>
          </p:nvPr>
        </p:nvSpPr>
        <p:spPr/>
        <p:txBody>
          <a:bodyPr/>
          <a:lstStyle/>
          <a:p>
            <a:r>
              <a:rPr lang="en-GB" dirty="0" smtClean="0"/>
              <a:t>General</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ransition advTm="10000"/>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Measuring the audio </a:t>
            </a:r>
            <a:r>
              <a:rPr lang="en-GB" dirty="0" smtClean="0"/>
              <a:t>spectrum</a:t>
            </a:r>
            <a:endParaRPr lang="en-GB" dirty="0"/>
          </a:p>
        </p:txBody>
      </p:sp>
      <p:sp>
        <p:nvSpPr>
          <p:cNvPr id="3" name="Content Placeholder 2"/>
          <p:cNvSpPr>
            <a:spLocks noGrp="1"/>
          </p:cNvSpPr>
          <p:nvPr>
            <p:ph idx="1"/>
          </p:nvPr>
        </p:nvSpPr>
        <p:spPr/>
        <p:txBody>
          <a:bodyPr>
            <a:normAutofit/>
          </a:bodyPr>
          <a:lstStyle/>
          <a:p>
            <a:pPr>
              <a:buNone/>
            </a:pPr>
            <a:r>
              <a:rPr lang="en-GB" sz="1600" dirty="0"/>
              <a:t>After putting a bit of research into the technology of spectrum analysis, I found out that </a:t>
            </a:r>
            <a:r>
              <a:rPr lang="en-GB" sz="1600" dirty="0" smtClean="0"/>
              <a:t>most </a:t>
            </a:r>
            <a:r>
              <a:rPr lang="en-GB" sz="1600" dirty="0"/>
              <a:t>use a technology </a:t>
            </a:r>
            <a:r>
              <a:rPr lang="en-GB" sz="1600" dirty="0" smtClean="0"/>
              <a:t>called  </a:t>
            </a:r>
            <a:r>
              <a:rPr lang="en-GB" sz="1600" dirty="0"/>
              <a:t>FFT (</a:t>
            </a:r>
            <a:r>
              <a:rPr lang="en-GB" sz="1600" dirty="0" smtClean="0"/>
              <a:t>Fast </a:t>
            </a:r>
            <a:r>
              <a:rPr lang="en-GB" sz="1600" dirty="0"/>
              <a:t>Fourier Transform</a:t>
            </a:r>
            <a:r>
              <a:rPr lang="en-GB" sz="1600" dirty="0" smtClean="0"/>
              <a:t>). This uses data that has been sampled regularly over a period of time and then calculates the audio frequencies that it is formed from, including their harmonics.</a:t>
            </a:r>
          </a:p>
          <a:p>
            <a:pPr>
              <a:buNone/>
            </a:pPr>
            <a:endParaRPr lang="en-GB" sz="1600"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pic>
        <p:nvPicPr>
          <p:cNvPr id="5" name="Picture 4" descr="FFT_of_Cosine_Summation_Function.png"/>
          <p:cNvPicPr>
            <a:picLocks noChangeAspect="1"/>
          </p:cNvPicPr>
          <p:nvPr/>
        </p:nvPicPr>
        <p:blipFill>
          <a:blip r:embed="rId2" cstate="print"/>
          <a:stretch>
            <a:fillRect/>
          </a:stretch>
        </p:blipFill>
        <p:spPr>
          <a:xfrm>
            <a:off x="2771800" y="2739933"/>
            <a:ext cx="4320480" cy="2064065"/>
          </a:xfrm>
          <a:prstGeom prst="rect">
            <a:avLst/>
          </a:prstGeom>
        </p:spPr>
      </p:pic>
    </p:spTree>
    <p:extLst>
      <p:ext uri="{BB962C8B-B14F-4D97-AF65-F5344CB8AC3E}">
        <p14:creationId xmlns:p14="http://schemas.microsoft.com/office/powerpoint/2010/main" xmlns="" val="783123984"/>
      </p:ext>
    </p:extLst>
  </p:cSld>
  <p:clrMapOvr>
    <a:masterClrMapping/>
  </p:clrMapOvr>
  <p:transition advTm="10000"/>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Initial Concept</a:t>
            </a:r>
            <a:endParaRPr lang="en-GB" dirty="0"/>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ransition advTm="10000"/>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Measuring the audio </a:t>
            </a:r>
            <a:r>
              <a:rPr lang="en-GB" dirty="0" smtClean="0"/>
              <a:t>spectrum</a:t>
            </a:r>
            <a:endParaRPr lang="en-GB" dirty="0"/>
          </a:p>
        </p:txBody>
      </p:sp>
      <p:sp>
        <p:nvSpPr>
          <p:cNvPr id="3" name="Content Placeholder 2"/>
          <p:cNvSpPr>
            <a:spLocks noGrp="1"/>
          </p:cNvSpPr>
          <p:nvPr>
            <p:ph idx="1"/>
          </p:nvPr>
        </p:nvSpPr>
        <p:spPr/>
        <p:txBody>
          <a:bodyPr>
            <a:normAutofit/>
          </a:bodyPr>
          <a:lstStyle/>
          <a:p>
            <a:pPr>
              <a:buNone/>
            </a:pPr>
            <a:r>
              <a:rPr lang="en-GB" sz="1600" dirty="0" smtClean="0"/>
              <a:t>Other devices use a technology called Fast Hartley Transform (FHT), I plan to use this as it uses less memory and is faster than FFT, which will be very beneficial for use on a microcontroller, which will allow it to be more responsive to the audio signal. This will allow it to react faster to the audio signal, showing the beats of the audio better.</a:t>
            </a:r>
          </a:p>
          <a:p>
            <a:pPr>
              <a:buNone/>
            </a:pPr>
            <a:endParaRPr lang="en-GB" sz="1600"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pic>
        <p:nvPicPr>
          <p:cNvPr id="5" name="Picture 4" descr="FFT_of_Cosine_Summation_Function.png"/>
          <p:cNvPicPr>
            <a:picLocks noChangeAspect="1"/>
          </p:cNvPicPr>
          <p:nvPr/>
        </p:nvPicPr>
        <p:blipFill>
          <a:blip r:embed="rId2" cstate="print"/>
          <a:stretch>
            <a:fillRect/>
          </a:stretch>
        </p:blipFill>
        <p:spPr>
          <a:xfrm>
            <a:off x="2843808" y="2787774"/>
            <a:ext cx="4320480" cy="2064065"/>
          </a:xfrm>
          <a:prstGeom prst="rect">
            <a:avLst/>
          </a:prstGeom>
        </p:spPr>
      </p:pic>
    </p:spTree>
    <p:extLst>
      <p:ext uri="{BB962C8B-B14F-4D97-AF65-F5344CB8AC3E}">
        <p14:creationId xmlns:p14="http://schemas.microsoft.com/office/powerpoint/2010/main" xmlns="" val="783123984"/>
      </p:ext>
    </p:extLst>
  </p:cSld>
  <p:clrMapOvr>
    <a:masterClrMapping/>
  </p:clrMapOvr>
  <p:transition advTm="10000"/>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Measuring the audio spectrum</a:t>
            </a:r>
            <a:endParaRPr lang="en-GB" dirty="0"/>
          </a:p>
        </p:txBody>
      </p:sp>
      <p:sp>
        <p:nvSpPr>
          <p:cNvPr id="3" name="Content Placeholder 2"/>
          <p:cNvSpPr>
            <a:spLocks noGrp="1"/>
          </p:cNvSpPr>
          <p:nvPr>
            <p:ph idx="1"/>
          </p:nvPr>
        </p:nvSpPr>
        <p:spPr/>
        <p:txBody>
          <a:bodyPr/>
          <a:lstStyle/>
          <a:p>
            <a:pPr>
              <a:buNone/>
            </a:pPr>
            <a:r>
              <a:rPr lang="en-GB" dirty="0" smtClean="0"/>
              <a:t>Others might use a chip such as the MSGEQ7 which separates the audio signal into 7 different frequency bands with very little other components needed, but this multiplexes the outputs and requires complicated timing circuitry to get it to function correctly. Due to the limitation of only 7 frequency bands, I decided not to use it.</a:t>
            </a:r>
          </a:p>
          <a:p>
            <a:pPr>
              <a:buNone/>
            </a:pP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5" name="Picture 4" descr="Image result for msgeq7"/>
          <p:cNvPicPr/>
          <p:nvPr/>
        </p:nvPicPr>
        <p:blipFill>
          <a:blip r:embed="rId2" cstate="print"/>
          <a:srcRect/>
          <a:stretch>
            <a:fillRect/>
          </a:stretch>
        </p:blipFill>
        <p:spPr bwMode="auto">
          <a:xfrm>
            <a:off x="3923928" y="3579862"/>
            <a:ext cx="1791661" cy="1379750"/>
          </a:xfrm>
          <a:prstGeom prst="rect">
            <a:avLst/>
          </a:prstGeom>
          <a:noFill/>
          <a:ln w="9525">
            <a:noFill/>
            <a:miter lim="800000"/>
            <a:headEnd/>
            <a:tailEnd/>
          </a:ln>
        </p:spPr>
      </p:pic>
    </p:spTree>
  </p:cSld>
  <p:clrMapOvr>
    <a:masterClrMapping/>
  </p:clrMapOvr>
  <p:transition advTm="10000"/>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Research</a:t>
            </a:r>
            <a:endParaRPr lang="en-GB" dirty="0"/>
          </a:p>
        </p:txBody>
      </p:sp>
      <p:sp>
        <p:nvSpPr>
          <p:cNvPr id="3" name="Text Placeholder 2"/>
          <p:cNvSpPr>
            <a:spLocks noGrp="1"/>
          </p:cNvSpPr>
          <p:nvPr>
            <p:ph type="body" idx="1"/>
          </p:nvPr>
        </p:nvSpPr>
        <p:spPr/>
        <p:txBody>
          <a:bodyPr/>
          <a:lstStyle/>
          <a:p>
            <a:r>
              <a:rPr lang="en-GB" dirty="0" smtClean="0"/>
              <a:t>Possible Circuits</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ransition advTm="10000"/>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smtClean="0"/>
              <a:t>Audio Mixer for mixing the Left and right audio channels</a:t>
            </a:r>
            <a:endParaRPr lang="en-GB" dirty="0"/>
          </a:p>
        </p:txBody>
      </p:sp>
      <p:sp>
        <p:nvSpPr>
          <p:cNvPr id="6" name="Content Placeholder 5"/>
          <p:cNvSpPr>
            <a:spLocks noGrp="1"/>
          </p:cNvSpPr>
          <p:nvPr>
            <p:ph idx="1"/>
          </p:nvPr>
        </p:nvSpPr>
        <p:spPr/>
        <p:txBody>
          <a:bodyPr>
            <a:normAutofit/>
          </a:bodyPr>
          <a:lstStyle/>
          <a:p>
            <a:pPr>
              <a:buNone/>
            </a:pPr>
            <a:r>
              <a:rPr lang="en-GB" sz="1400" dirty="0" smtClean="0"/>
              <a:t>Connect the two audio signals together using a 10k resistor on each of the signals</a:t>
            </a:r>
          </a:p>
          <a:p>
            <a:pPr>
              <a:buNone/>
            </a:pPr>
            <a:r>
              <a:rPr lang="en-GB" sz="1400" dirty="0" smtClean="0"/>
              <a:t>This circuit construction provides 10 kohm input impedance and around 5 kohm output impedance.</a:t>
            </a:r>
          </a:p>
          <a:p>
            <a:pPr>
              <a:buNone/>
            </a:pPr>
            <a:r>
              <a:rPr lang="en-GB" sz="1400" dirty="0" smtClean="0"/>
              <a:t>Both of the values are well within what you would expect from an audio equipment.</a:t>
            </a:r>
          </a:p>
          <a:p>
            <a:pPr>
              <a:buNone/>
            </a:pPr>
            <a:endParaRPr lang="en-GB" sz="1400" dirty="0" smtClean="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91138" name="Picture 2" descr="Image result for audio stereo to mono circuit"/>
          <p:cNvPicPr>
            <a:picLocks noChangeAspect="1" noChangeArrowheads="1"/>
          </p:cNvPicPr>
          <p:nvPr/>
        </p:nvPicPr>
        <p:blipFill>
          <a:blip r:embed="rId2" cstate="print"/>
          <a:srcRect/>
          <a:stretch>
            <a:fillRect/>
          </a:stretch>
        </p:blipFill>
        <p:spPr bwMode="auto">
          <a:xfrm>
            <a:off x="1952821" y="2787774"/>
            <a:ext cx="5238359" cy="2033716"/>
          </a:xfrm>
          <a:prstGeom prst="rect">
            <a:avLst/>
          </a:prstGeom>
          <a:noFill/>
        </p:spPr>
      </p:pic>
    </p:spTree>
  </p:cSld>
  <p:clrMapOvr>
    <a:masterClrMapping/>
  </p:clrMapOvr>
  <p:transition advTm="10000"/>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descr="schematic"/>
          <p:cNvPicPr>
            <a:picLocks noChangeAspect="1" noChangeArrowheads="1"/>
          </p:cNvPicPr>
          <p:nvPr/>
        </p:nvPicPr>
        <p:blipFill>
          <a:blip r:embed="rId2" cstate="print"/>
          <a:srcRect/>
          <a:stretch>
            <a:fillRect/>
          </a:stretch>
        </p:blipFill>
        <p:spPr bwMode="auto">
          <a:xfrm>
            <a:off x="3059832" y="2643758"/>
            <a:ext cx="3024336" cy="2215326"/>
          </a:xfrm>
          <a:prstGeom prst="rect">
            <a:avLst/>
          </a:prstGeom>
          <a:noFill/>
        </p:spPr>
      </p:pic>
      <p:sp>
        <p:nvSpPr>
          <p:cNvPr id="2" name="Title 1"/>
          <p:cNvSpPr>
            <a:spLocks noGrp="1"/>
          </p:cNvSpPr>
          <p:nvPr>
            <p:ph type="title"/>
          </p:nvPr>
        </p:nvSpPr>
        <p:spPr/>
        <p:txBody>
          <a:bodyPr>
            <a:normAutofit fontScale="90000"/>
          </a:bodyPr>
          <a:lstStyle/>
          <a:p>
            <a:r>
              <a:rPr lang="en-GB" dirty="0" smtClean="0"/>
              <a:t>Audio amplifier and leveller</a:t>
            </a:r>
            <a:endParaRPr lang="en-GB" dirty="0"/>
          </a:p>
        </p:txBody>
      </p:sp>
      <p:sp>
        <p:nvSpPr>
          <p:cNvPr id="3" name="Content Placeholder 2"/>
          <p:cNvSpPr>
            <a:spLocks noGrp="1"/>
          </p:cNvSpPr>
          <p:nvPr>
            <p:ph idx="1"/>
          </p:nvPr>
        </p:nvSpPr>
        <p:spPr/>
        <p:txBody>
          <a:bodyPr>
            <a:normAutofit/>
          </a:bodyPr>
          <a:lstStyle/>
          <a:p>
            <a:pPr>
              <a:buNone/>
            </a:pPr>
            <a:r>
              <a:rPr lang="en-GB" sz="2000" dirty="0" smtClean="0"/>
              <a:t>This circuit can be used with the LM324 which is a quad version of the LM321</a:t>
            </a:r>
          </a:p>
          <a:p>
            <a:pPr>
              <a:buNone/>
            </a:pPr>
            <a:r>
              <a:rPr lang="en-GB" sz="2000" dirty="0" smtClean="0"/>
              <a:t>This can be used for the AUX input of the device</a:t>
            </a:r>
            <a:endParaRPr lang="en-GB" sz="2000"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ransition advTm="10000"/>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Audio amplifier and leveller</a:t>
            </a:r>
            <a:endParaRPr lang="en-GB" dirty="0"/>
          </a:p>
        </p:txBody>
      </p:sp>
      <p:sp>
        <p:nvSpPr>
          <p:cNvPr id="3" name="Content Placeholder 2"/>
          <p:cNvSpPr>
            <a:spLocks noGrp="1"/>
          </p:cNvSpPr>
          <p:nvPr>
            <p:ph idx="1"/>
          </p:nvPr>
        </p:nvSpPr>
        <p:spPr/>
        <p:txBody>
          <a:bodyPr>
            <a:normAutofit/>
          </a:bodyPr>
          <a:lstStyle/>
          <a:p>
            <a:pPr>
              <a:buNone/>
            </a:pPr>
            <a:r>
              <a:rPr lang="en-GB" sz="2000" dirty="0" smtClean="0"/>
              <a:t>This circuit can be used with the LM324 which is a quad version of the LM321 </a:t>
            </a:r>
          </a:p>
          <a:p>
            <a:pPr>
              <a:buNone/>
            </a:pPr>
            <a:r>
              <a:rPr lang="en-GB" sz="2000" dirty="0" smtClean="0"/>
              <a:t>This circuit can be used for the microphone input of the unit</a:t>
            </a:r>
            <a:endParaRPr lang="en-GB" sz="2000"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40961" name="Picture 1" descr="C:\Users\Owner\Desktop\School Documents\School work\STRIPEZ\Electronic Project\0- Research\ADC mic pre-amp.png"/>
          <p:cNvPicPr>
            <a:picLocks noChangeAspect="1" noChangeArrowheads="1"/>
          </p:cNvPicPr>
          <p:nvPr/>
        </p:nvPicPr>
        <p:blipFill>
          <a:blip r:embed="rId2" cstate="print"/>
          <a:srcRect/>
          <a:stretch>
            <a:fillRect/>
          </a:stretch>
        </p:blipFill>
        <p:spPr bwMode="auto">
          <a:xfrm>
            <a:off x="2411760" y="2643758"/>
            <a:ext cx="4529974" cy="2160240"/>
          </a:xfrm>
          <a:prstGeom prst="rect">
            <a:avLst/>
          </a:prstGeom>
          <a:noFill/>
        </p:spPr>
      </p:pic>
    </p:spTree>
  </p:cSld>
  <p:clrMapOvr>
    <a:masterClrMapping/>
  </p:clrMapOvr>
  <p:transition advTm="10000"/>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MSGEQ7 - 7 Band filter IC</a:t>
            </a:r>
            <a:endParaRPr lang="en-GB" dirty="0"/>
          </a:p>
        </p:txBody>
      </p:sp>
      <p:sp>
        <p:nvSpPr>
          <p:cNvPr id="6" name="Content Placeholder 5"/>
          <p:cNvSpPr>
            <a:spLocks noGrp="1"/>
          </p:cNvSpPr>
          <p:nvPr>
            <p:ph sz="half" idx="2"/>
          </p:nvPr>
        </p:nvSpPr>
        <p:spPr/>
        <p:txBody>
          <a:bodyPr/>
          <a:lstStyle/>
          <a:p>
            <a:r>
              <a:rPr lang="en-GB" dirty="0" smtClean="0"/>
              <a:t>I did not use this due to the limitations of the MSGEQ7 IC with the specific use case I needed as I opted for a software solution instead.</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7" name="Picture 2" descr="Image result for msgeq7 circuit"/>
          <p:cNvPicPr>
            <a:picLocks noGrp="1" noChangeAspect="1" noChangeArrowheads="1"/>
          </p:cNvPicPr>
          <p:nvPr>
            <p:ph sz="half" idx="1"/>
          </p:nvPr>
        </p:nvPicPr>
        <p:blipFill>
          <a:blip r:embed="rId2" cstate="print"/>
          <a:srcRect/>
          <a:stretch>
            <a:fillRect/>
          </a:stretch>
        </p:blipFill>
        <p:spPr bwMode="auto">
          <a:xfrm>
            <a:off x="514350" y="2159216"/>
            <a:ext cx="4000500" cy="1991881"/>
          </a:xfrm>
          <a:prstGeom prst="rect">
            <a:avLst/>
          </a:prstGeom>
          <a:noFill/>
        </p:spPr>
      </p:pic>
    </p:spTree>
  </p:cSld>
  <p:clrMapOvr>
    <a:masterClrMapping/>
  </p:clrMapOvr>
  <p:transition advTm="10000"/>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SD Card interface</a:t>
            </a:r>
            <a:endParaRPr lang="en-GB" dirty="0"/>
          </a:p>
        </p:txBody>
      </p:sp>
      <p:pic>
        <p:nvPicPr>
          <p:cNvPr id="80898" name="Picture 2" descr="C:\Users\Owner\Desktop\School Documents\School work\STRIPEZ\Electronic Project\0- Research\Reference Schematics\adafruit_products_schem.png"/>
          <p:cNvPicPr>
            <a:picLocks noGrp="1" noChangeAspect="1" noChangeArrowheads="1"/>
          </p:cNvPicPr>
          <p:nvPr>
            <p:ph sz="half" idx="1"/>
          </p:nvPr>
        </p:nvPicPr>
        <p:blipFill>
          <a:blip r:embed="rId2" cstate="print"/>
          <a:stretch>
            <a:fillRect/>
          </a:stretch>
        </p:blipFill>
        <p:spPr bwMode="auto">
          <a:xfrm>
            <a:off x="514350" y="1664948"/>
            <a:ext cx="4000500" cy="2980417"/>
          </a:xfrm>
          <a:prstGeom prst="rect">
            <a:avLst/>
          </a:prstGeom>
          <a:noFill/>
        </p:spPr>
      </p:pic>
      <p:sp>
        <p:nvSpPr>
          <p:cNvPr id="5" name="Content Placeholder 4"/>
          <p:cNvSpPr>
            <a:spLocks noGrp="1"/>
          </p:cNvSpPr>
          <p:nvPr>
            <p:ph sz="half" idx="2"/>
          </p:nvPr>
        </p:nvSpPr>
        <p:spPr/>
        <p:txBody>
          <a:bodyPr/>
          <a:lstStyle/>
          <a:p>
            <a:r>
              <a:rPr lang="en-GB" dirty="0" smtClean="0"/>
              <a:t>I used this schematic to allow the microcontroller to communicate with the SD card with only a few component changes where alternative through-hole components were used instead of surface-mount ones.</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ransition advTm="10000"/>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Audio Input Switching Circuit</a:t>
            </a:r>
            <a:endParaRPr lang="en-GB" dirty="0"/>
          </a:p>
        </p:txBody>
      </p:sp>
      <p:pic>
        <p:nvPicPr>
          <p:cNvPr id="81922" name="Picture 2" descr="C:\Users\Owner\Desktop\School Documents\School work\STRIPEZ\Electronic Project\0- Research\arduino-control-relay-schematic.png"/>
          <p:cNvPicPr>
            <a:picLocks noGrp="1" noChangeAspect="1" noChangeArrowheads="1"/>
          </p:cNvPicPr>
          <p:nvPr>
            <p:ph sz="half" idx="1"/>
          </p:nvPr>
        </p:nvPicPr>
        <p:blipFill>
          <a:blip r:embed="rId2" cstate="print"/>
          <a:stretch>
            <a:fillRect/>
          </a:stretch>
        </p:blipFill>
        <p:spPr bwMode="auto">
          <a:xfrm>
            <a:off x="514350" y="1730368"/>
            <a:ext cx="4000500" cy="2849576"/>
          </a:xfrm>
          <a:prstGeom prst="rect">
            <a:avLst/>
          </a:prstGeom>
          <a:noFill/>
        </p:spPr>
      </p:pic>
      <p:sp>
        <p:nvSpPr>
          <p:cNvPr id="5" name="Content Placeholder 4"/>
          <p:cNvSpPr>
            <a:spLocks noGrp="1"/>
          </p:cNvSpPr>
          <p:nvPr>
            <p:ph sz="half" idx="2"/>
          </p:nvPr>
        </p:nvSpPr>
        <p:spPr/>
        <p:txBody>
          <a:bodyPr/>
          <a:lstStyle/>
          <a:p>
            <a:r>
              <a:rPr lang="en-GB" dirty="0" smtClean="0"/>
              <a:t>I decided not to use this and instead to use different analogue inputs instead as it was cheaper to just use a software solution instead of a hardware solution.</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ransition advTm="10000"/>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Research</a:t>
            </a:r>
            <a:endParaRPr lang="en-GB" dirty="0"/>
          </a:p>
        </p:txBody>
      </p:sp>
      <p:sp>
        <p:nvSpPr>
          <p:cNvPr id="3" name="Text Placeholder 2"/>
          <p:cNvSpPr>
            <a:spLocks noGrp="1"/>
          </p:cNvSpPr>
          <p:nvPr>
            <p:ph type="body" idx="1"/>
          </p:nvPr>
        </p:nvSpPr>
        <p:spPr/>
        <p:txBody>
          <a:bodyPr/>
          <a:lstStyle/>
          <a:p>
            <a:r>
              <a:rPr lang="en-GB" dirty="0" smtClean="0"/>
              <a:t>Possible Components</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ransition advTm="10000"/>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An Audio Spectrum Analyser</a:t>
            </a:r>
            <a:endParaRPr lang="en-GB" dirty="0"/>
          </a:p>
        </p:txBody>
      </p:sp>
      <p:sp>
        <p:nvSpPr>
          <p:cNvPr id="3" name="Content Placeholder 2"/>
          <p:cNvSpPr>
            <a:spLocks noGrp="1"/>
          </p:cNvSpPr>
          <p:nvPr>
            <p:ph idx="1"/>
          </p:nvPr>
        </p:nvSpPr>
        <p:spPr/>
        <p:txBody>
          <a:bodyPr/>
          <a:lstStyle/>
          <a:p>
            <a:r>
              <a:rPr lang="en-GB" dirty="0" smtClean="0"/>
              <a:t>A Black case</a:t>
            </a:r>
          </a:p>
          <a:p>
            <a:r>
              <a:rPr lang="en-GB" dirty="0" smtClean="0"/>
              <a:t>A RGB display</a:t>
            </a:r>
          </a:p>
          <a:p>
            <a:r>
              <a:rPr lang="en-GB" dirty="0" smtClean="0"/>
              <a:t>A IR Remote control</a:t>
            </a:r>
          </a:p>
          <a:p>
            <a:r>
              <a:rPr lang="en-GB" dirty="0" smtClean="0"/>
              <a:t>Microphone input</a:t>
            </a:r>
          </a:p>
          <a:p>
            <a:r>
              <a:rPr lang="en-GB" dirty="0" smtClean="0"/>
              <a:t>Aux input</a:t>
            </a:r>
          </a:p>
          <a:p>
            <a:r>
              <a:rPr lang="en-GB" dirty="0" smtClean="0"/>
              <a:t>Different Display Modes and Patterns</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ransition advTm="10000"/>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Possible Components</a:t>
            </a:r>
            <a:endParaRPr lang="en-GB" dirty="0"/>
          </a:p>
        </p:txBody>
      </p:sp>
      <p:graphicFrame>
        <p:nvGraphicFramePr>
          <p:cNvPr id="7" name="Content Placeholder 6"/>
          <p:cNvGraphicFramePr>
            <a:graphicFrameLocks noGrp="1"/>
          </p:cNvGraphicFramePr>
          <p:nvPr>
            <p:ph idx="1"/>
          </p:nvPr>
        </p:nvGraphicFramePr>
        <p:xfrm>
          <a:off x="1475655" y="1491630"/>
          <a:ext cx="6192690" cy="3227790"/>
        </p:xfrm>
        <a:graphic>
          <a:graphicData uri="http://schemas.openxmlformats.org/drawingml/2006/table">
            <a:tbl>
              <a:tblPr firstRow="1" bandRow="1">
                <a:tableStyleId>{5C22544A-7EE6-4342-B048-85BDC9FD1C3A}</a:tableStyleId>
              </a:tblPr>
              <a:tblGrid>
                <a:gridCol w="2064230"/>
                <a:gridCol w="2064230"/>
                <a:gridCol w="2064230"/>
              </a:tblGrid>
              <a:tr h="163674">
                <a:tc>
                  <a:txBody>
                    <a:bodyPr/>
                    <a:lstStyle/>
                    <a:p>
                      <a:r>
                        <a:rPr lang="en-GB" sz="900" dirty="0" smtClean="0"/>
                        <a:t>Picture</a:t>
                      </a:r>
                      <a:endParaRPr lang="en-GB" sz="900" dirty="0"/>
                    </a:p>
                  </a:txBody>
                  <a:tcPr marT="34290" marB="34290"/>
                </a:tc>
                <a:tc>
                  <a:txBody>
                    <a:bodyPr/>
                    <a:lstStyle/>
                    <a:p>
                      <a:r>
                        <a:rPr lang="en-GB" sz="900" dirty="0" smtClean="0"/>
                        <a:t>Component</a:t>
                      </a:r>
                      <a:r>
                        <a:rPr lang="en-GB" sz="900" baseline="0" dirty="0" smtClean="0"/>
                        <a:t> </a:t>
                      </a:r>
                      <a:endParaRPr lang="en-GB" sz="900" dirty="0"/>
                    </a:p>
                  </a:txBody>
                  <a:tcPr marT="34290" marB="34290"/>
                </a:tc>
                <a:tc>
                  <a:txBody>
                    <a:bodyPr/>
                    <a:lstStyle/>
                    <a:p>
                      <a:r>
                        <a:rPr lang="en-GB" sz="900" dirty="0" smtClean="0"/>
                        <a:t>Use</a:t>
                      </a:r>
                      <a:endParaRPr lang="en-GB" sz="900" dirty="0"/>
                    </a:p>
                  </a:txBody>
                  <a:tcPr marT="34290" marB="34290"/>
                </a:tc>
              </a:tr>
              <a:tr h="60013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600" dirty="0"/>
                    </a:p>
                  </a:txBody>
                  <a:tcPr marT="34290" marB="34290"/>
                </a:tc>
                <a:tc>
                  <a:txBody>
                    <a:bodyPr/>
                    <a:lstStyle/>
                    <a:p>
                      <a:r>
                        <a:rPr lang="en-GB" sz="800" dirty="0" smtClean="0"/>
                        <a:t>ATMEGA</a:t>
                      </a:r>
                      <a:r>
                        <a:rPr lang="en-GB" sz="800" baseline="0" dirty="0" smtClean="0"/>
                        <a:t> 1284p</a:t>
                      </a:r>
                      <a:endParaRPr lang="en-GB" sz="800" dirty="0"/>
                    </a:p>
                  </a:txBody>
                  <a:tcPr marT="34290" marB="34290"/>
                </a:tc>
                <a:tc>
                  <a:txBody>
                    <a:bodyPr/>
                    <a:lstStyle/>
                    <a:p>
                      <a:r>
                        <a:rPr lang="en-GB" sz="800" dirty="0" smtClean="0"/>
                        <a:t>To be the main microcontroller</a:t>
                      </a:r>
                      <a:r>
                        <a:rPr lang="en-GB" sz="800" baseline="0" dirty="0" smtClean="0"/>
                        <a:t> of the product and control the LED panels, perform the frequency analyses and interface with the SD card</a:t>
                      </a:r>
                      <a:endParaRPr lang="en-GB" sz="800" dirty="0"/>
                    </a:p>
                  </a:txBody>
                  <a:tcPr marT="34290" marB="34290"/>
                </a:tc>
              </a:tr>
              <a:tr h="600138">
                <a:tc>
                  <a:txBody>
                    <a:bodyPr/>
                    <a:lstStyle/>
                    <a:p>
                      <a:endParaRPr lang="en-GB" sz="900" dirty="0"/>
                    </a:p>
                  </a:txBody>
                  <a:tcPr marT="34290" marB="34290"/>
                </a:tc>
                <a:tc>
                  <a:txBody>
                    <a:bodyPr/>
                    <a:lstStyle/>
                    <a:p>
                      <a:r>
                        <a:rPr lang="en-GB" sz="800" dirty="0" smtClean="0"/>
                        <a:t>32x8 WS2812B Led</a:t>
                      </a:r>
                      <a:r>
                        <a:rPr lang="en-GB" sz="800" baseline="0" dirty="0" smtClean="0"/>
                        <a:t> Panel</a:t>
                      </a:r>
                      <a:endParaRPr lang="en-GB" sz="800" dirty="0"/>
                    </a:p>
                  </a:txBody>
                  <a:tcPr marT="34290" marB="34290"/>
                </a:tc>
                <a:tc>
                  <a:txBody>
                    <a:bodyPr/>
                    <a:lstStyle/>
                    <a:p>
                      <a:r>
                        <a:rPr lang="en-GB" sz="800" dirty="0" smtClean="0"/>
                        <a:t>To</a:t>
                      </a:r>
                      <a:r>
                        <a:rPr lang="en-GB" sz="800" baseline="0" dirty="0" smtClean="0"/>
                        <a:t> be the display of the product to show the different frequency bars and allow customisation of the RGB colour</a:t>
                      </a:r>
                      <a:endParaRPr lang="en-GB" sz="800" dirty="0"/>
                    </a:p>
                  </a:txBody>
                  <a:tcPr marT="34290" marB="34290"/>
                </a:tc>
              </a:tr>
              <a:tr h="381906">
                <a:tc>
                  <a:txBody>
                    <a:bodyPr/>
                    <a:lstStyle/>
                    <a:p>
                      <a:endParaRPr lang="en-GB" sz="900" dirty="0"/>
                    </a:p>
                  </a:txBody>
                  <a:tcPr marT="34290" marB="34290"/>
                </a:tc>
                <a:tc>
                  <a:txBody>
                    <a:bodyPr/>
                    <a:lstStyle/>
                    <a:p>
                      <a:r>
                        <a:rPr lang="en-GB" sz="800" dirty="0" smtClean="0"/>
                        <a:t>IR</a:t>
                      </a:r>
                      <a:r>
                        <a:rPr lang="en-GB" sz="800" baseline="0" dirty="0" smtClean="0"/>
                        <a:t> Receiver </a:t>
                      </a:r>
                      <a:endParaRPr lang="en-GB" sz="800" dirty="0"/>
                    </a:p>
                  </a:txBody>
                  <a:tcPr marT="34290" marB="34290"/>
                </a:tc>
                <a:tc>
                  <a:txBody>
                    <a:bodyPr/>
                    <a:lstStyle/>
                    <a:p>
                      <a:r>
                        <a:rPr lang="en-GB" sz="800" dirty="0" smtClean="0"/>
                        <a:t>To receive</a:t>
                      </a:r>
                      <a:r>
                        <a:rPr lang="en-GB" sz="800" baseline="0" dirty="0" smtClean="0"/>
                        <a:t> the signal from the IR remote which will be how the user controls the device</a:t>
                      </a:r>
                      <a:endParaRPr lang="en-GB" sz="800" dirty="0"/>
                    </a:p>
                  </a:txBody>
                  <a:tcPr marT="34290" marB="34290"/>
                </a:tc>
              </a:tr>
              <a:tr h="600138">
                <a:tc>
                  <a:txBody>
                    <a:bodyPr/>
                    <a:lstStyle/>
                    <a:p>
                      <a:endParaRPr lang="en-GB" sz="900" dirty="0"/>
                    </a:p>
                  </a:txBody>
                  <a:tcPr marT="34290" marB="34290"/>
                </a:tc>
                <a:tc>
                  <a:txBody>
                    <a:bodyPr/>
                    <a:lstStyle/>
                    <a:p>
                      <a:r>
                        <a:rPr lang="en-GB" sz="800" dirty="0" smtClean="0"/>
                        <a:t>LM324</a:t>
                      </a:r>
                      <a:endParaRPr lang="en-GB" sz="800" dirty="0"/>
                    </a:p>
                  </a:txBody>
                  <a:tcPr marT="34290" marB="34290"/>
                </a:tc>
                <a:tc>
                  <a:txBody>
                    <a:bodyPr/>
                    <a:lstStyle/>
                    <a:p>
                      <a:r>
                        <a:rPr lang="en-GB" sz="800" dirty="0" smtClean="0"/>
                        <a:t>To convert</a:t>
                      </a:r>
                      <a:r>
                        <a:rPr lang="en-GB" sz="800" baseline="0" dirty="0" smtClean="0"/>
                        <a:t> the audio inputs for the unit into a logic level that the microcontroller can use also it only needs an single power supply so it is easy to use</a:t>
                      </a:r>
                      <a:endParaRPr lang="en-GB" sz="800" dirty="0"/>
                    </a:p>
                  </a:txBody>
                  <a:tcPr marT="34290" marB="34290"/>
                </a:tc>
              </a:tr>
              <a:tr h="709254">
                <a:tc>
                  <a:txBody>
                    <a:bodyPr/>
                    <a:lstStyle/>
                    <a:p>
                      <a:endParaRPr lang="en-GB" sz="900" dirty="0"/>
                    </a:p>
                  </a:txBody>
                  <a:tcPr marT="34290" marB="34290"/>
                </a:tc>
                <a:tc>
                  <a:txBody>
                    <a:bodyPr/>
                    <a:lstStyle/>
                    <a:p>
                      <a:r>
                        <a:rPr lang="en-GB" sz="800" dirty="0" smtClean="0"/>
                        <a:t>Mean well</a:t>
                      </a:r>
                      <a:r>
                        <a:rPr lang="en-GB" sz="800" baseline="0" dirty="0" smtClean="0"/>
                        <a:t> UHP-200A-5</a:t>
                      </a:r>
                      <a:endParaRPr lang="en-GB" sz="800" dirty="0"/>
                    </a:p>
                  </a:txBody>
                  <a:tcPr marT="34290" marB="34290"/>
                </a:tc>
                <a:tc>
                  <a:txBody>
                    <a:bodyPr/>
                    <a:lstStyle/>
                    <a:p>
                      <a:r>
                        <a:rPr lang="en-GB" sz="800" dirty="0" smtClean="0"/>
                        <a:t>To power</a:t>
                      </a:r>
                      <a:r>
                        <a:rPr lang="en-GB" sz="800" baseline="0" dirty="0" smtClean="0"/>
                        <a:t> the unit as the LED panels require 15A maximum each so it can supply 40A at 5v as it is a 200W power supply which leaves 10A spare for other circuitry and the USB port</a:t>
                      </a:r>
                      <a:endParaRPr lang="en-GB" sz="800" dirty="0"/>
                    </a:p>
                  </a:txBody>
                  <a:tcPr marT="34290" marB="34290"/>
                </a:tc>
              </a:tr>
            </a:tbl>
          </a:graphicData>
        </a:graphic>
      </p:graphicFrame>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grpSp>
        <p:nvGrpSpPr>
          <p:cNvPr id="2" name="Group 13"/>
          <p:cNvGrpSpPr/>
          <p:nvPr/>
        </p:nvGrpSpPr>
        <p:grpSpPr>
          <a:xfrm>
            <a:off x="1475656" y="1779662"/>
            <a:ext cx="2088232" cy="2872107"/>
            <a:chOff x="1475656" y="1816358"/>
            <a:chExt cx="2361699" cy="4608835"/>
          </a:xfrm>
        </p:grpSpPr>
        <p:pic>
          <p:nvPicPr>
            <p:cNvPr id="8" name="Picture 7" descr="Image result for atmega 1284p"/>
            <p:cNvPicPr/>
            <p:nvPr/>
          </p:nvPicPr>
          <p:blipFill>
            <a:blip r:embed="rId2" cstate="print"/>
            <a:srcRect/>
            <a:stretch>
              <a:fillRect/>
            </a:stretch>
          </p:blipFill>
          <p:spPr bwMode="auto">
            <a:xfrm>
              <a:off x="1475656" y="1816358"/>
              <a:ext cx="2361699" cy="787077"/>
            </a:xfrm>
            <a:prstGeom prst="rect">
              <a:avLst/>
            </a:prstGeom>
            <a:noFill/>
            <a:ln w="9525">
              <a:noFill/>
              <a:miter lim="800000"/>
              <a:headEnd/>
              <a:tailEnd/>
            </a:ln>
          </p:spPr>
        </p:pic>
        <p:pic>
          <p:nvPicPr>
            <p:cNvPr id="9" name="Picture 8" descr="Image result for 32x8 ws2812b"/>
            <p:cNvPicPr/>
            <p:nvPr/>
          </p:nvPicPr>
          <p:blipFill>
            <a:blip r:embed="rId3" cstate="print"/>
            <a:srcRect t="7470" b="10356"/>
            <a:stretch>
              <a:fillRect/>
            </a:stretch>
          </p:blipFill>
          <p:spPr bwMode="auto">
            <a:xfrm>
              <a:off x="1619672" y="2780928"/>
              <a:ext cx="2073667" cy="792088"/>
            </a:xfrm>
            <a:prstGeom prst="rect">
              <a:avLst/>
            </a:prstGeom>
            <a:noFill/>
            <a:ln w="9525">
              <a:noFill/>
              <a:miter lim="800000"/>
              <a:headEnd/>
              <a:tailEnd/>
            </a:ln>
          </p:spPr>
        </p:pic>
        <p:pic>
          <p:nvPicPr>
            <p:cNvPr id="12" name="Picture 11" descr="Image result for ir receiver"/>
            <p:cNvPicPr/>
            <p:nvPr/>
          </p:nvPicPr>
          <p:blipFill>
            <a:blip r:embed="rId4" cstate="print"/>
            <a:srcRect/>
            <a:stretch>
              <a:fillRect/>
            </a:stretch>
          </p:blipFill>
          <p:spPr bwMode="auto">
            <a:xfrm>
              <a:off x="2290035" y="3665164"/>
              <a:ext cx="818406" cy="531315"/>
            </a:xfrm>
            <a:prstGeom prst="rect">
              <a:avLst/>
            </a:prstGeom>
            <a:noFill/>
            <a:ln w="9525">
              <a:noFill/>
              <a:miter lim="800000"/>
              <a:headEnd/>
              <a:tailEnd/>
            </a:ln>
          </p:spPr>
        </p:pic>
        <p:pic>
          <p:nvPicPr>
            <p:cNvPr id="13" name="Picture 12" descr="Image result for lm324"/>
            <p:cNvPicPr/>
            <p:nvPr/>
          </p:nvPicPr>
          <p:blipFill>
            <a:blip r:embed="rId5" cstate="print"/>
            <a:srcRect/>
            <a:stretch>
              <a:fillRect/>
            </a:stretch>
          </p:blipFill>
          <p:spPr bwMode="auto">
            <a:xfrm>
              <a:off x="2127159" y="4358466"/>
              <a:ext cx="1224136" cy="936104"/>
            </a:xfrm>
            <a:prstGeom prst="rect">
              <a:avLst/>
            </a:prstGeom>
            <a:noFill/>
            <a:ln w="9525">
              <a:noFill/>
              <a:miter lim="800000"/>
              <a:headEnd/>
              <a:tailEnd/>
            </a:ln>
          </p:spPr>
        </p:pic>
        <p:pic>
          <p:nvPicPr>
            <p:cNvPr id="79875" name="Picture 3"/>
            <p:cNvPicPr>
              <a:picLocks noChangeAspect="1" noChangeArrowheads="1"/>
            </p:cNvPicPr>
            <p:nvPr/>
          </p:nvPicPr>
          <p:blipFill>
            <a:blip r:embed="rId6" cstate="print"/>
            <a:srcRect/>
            <a:stretch>
              <a:fillRect/>
            </a:stretch>
          </p:blipFill>
          <p:spPr bwMode="auto">
            <a:xfrm>
              <a:off x="2171545" y="5547596"/>
              <a:ext cx="1152128" cy="877597"/>
            </a:xfrm>
            <a:prstGeom prst="rect">
              <a:avLst/>
            </a:prstGeom>
            <a:noFill/>
            <a:ln w="9525">
              <a:noFill/>
              <a:miter lim="800000"/>
              <a:headEnd/>
              <a:tailEnd/>
            </a:ln>
          </p:spPr>
        </p:pic>
      </p:grpSp>
    </p:spTree>
  </p:cSld>
  <p:clrMapOvr>
    <a:masterClrMapping/>
  </p:clrMapOvr>
  <p:transition advTm="10000"/>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Research</a:t>
            </a:r>
            <a:endParaRPr lang="en-GB" dirty="0"/>
          </a:p>
        </p:txBody>
      </p:sp>
      <p:sp>
        <p:nvSpPr>
          <p:cNvPr id="3" name="Text Placeholder 2"/>
          <p:cNvSpPr>
            <a:spLocks noGrp="1"/>
          </p:cNvSpPr>
          <p:nvPr>
            <p:ph type="body" idx="1"/>
          </p:nvPr>
        </p:nvSpPr>
        <p:spPr/>
        <p:txBody>
          <a:bodyPr/>
          <a:lstStyle/>
          <a:p>
            <a:r>
              <a:rPr lang="en-GB" dirty="0" smtClean="0"/>
              <a:t>Possible Software</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ransition advTm="10000"/>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FHT</a:t>
            </a:r>
            <a:endParaRPr lang="en-GB" dirty="0"/>
          </a:p>
        </p:txBody>
      </p:sp>
      <p:sp>
        <p:nvSpPr>
          <p:cNvPr id="3" name="Content Placeholder 2"/>
          <p:cNvSpPr>
            <a:spLocks noGrp="1"/>
          </p:cNvSpPr>
          <p:nvPr>
            <p:ph idx="1"/>
          </p:nvPr>
        </p:nvSpPr>
        <p:spPr/>
        <p:txBody>
          <a:bodyPr/>
          <a:lstStyle/>
          <a:p>
            <a:r>
              <a:rPr lang="en-GB" dirty="0" smtClean="0"/>
              <a:t>I found a library with example code for FHT which ran on the Arduino Bootloader</a:t>
            </a:r>
          </a:p>
          <a:p>
            <a:r>
              <a:rPr lang="en-GB" dirty="0" smtClean="0">
                <a:hlinkClick r:id="rId2"/>
              </a:rPr>
              <a:t>http://wiki.openmusiclabs.com/wiki/ArduinoFHT</a:t>
            </a:r>
            <a:endParaRPr lang="en-GB" dirty="0" smtClean="0"/>
          </a:p>
          <a:p>
            <a:r>
              <a:rPr lang="en-GB" dirty="0" smtClean="0"/>
              <a:t>It included example code for basic FHT which I incorporated into my master code with a few alterations to capture the full 20Hz to 20KHz of the human hearing along with the logarithmic frequency banding to more closely mimic human perception of sound.</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ransition advTm="10000"/>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FastLed</a:t>
            </a:r>
            <a:endParaRPr lang="en-GB" dirty="0"/>
          </a:p>
        </p:txBody>
      </p:sp>
      <p:sp>
        <p:nvSpPr>
          <p:cNvPr id="3" name="Content Placeholder 2"/>
          <p:cNvSpPr>
            <a:spLocks noGrp="1"/>
          </p:cNvSpPr>
          <p:nvPr>
            <p:ph idx="1"/>
          </p:nvPr>
        </p:nvSpPr>
        <p:spPr/>
        <p:txBody>
          <a:bodyPr>
            <a:normAutofit lnSpcReduction="10000"/>
          </a:bodyPr>
          <a:lstStyle/>
          <a:p>
            <a:r>
              <a:rPr lang="en-GB" dirty="0" smtClean="0"/>
              <a:t>I found a library called FastLed which was a library that ran on the Arduino Bootloader which allowed the microcontroller to easily control LED panels like the WS2812B panels I have</a:t>
            </a:r>
          </a:p>
          <a:p>
            <a:r>
              <a:rPr lang="en-GB" dirty="0" smtClean="0">
                <a:hlinkClick r:id="rId2"/>
              </a:rPr>
              <a:t>http://fastled.io/</a:t>
            </a:r>
            <a:endParaRPr lang="en-GB" dirty="0" smtClean="0"/>
          </a:p>
          <a:p>
            <a:r>
              <a:rPr lang="en-GB" dirty="0" smtClean="0"/>
              <a:t>I used some example code to help me write the code to control the LED panels</a:t>
            </a:r>
            <a:r>
              <a:rPr lang="en-GB" dirty="0"/>
              <a:t> </a:t>
            </a:r>
            <a:r>
              <a:rPr lang="en-GB" dirty="0" smtClean="0"/>
              <a:t>along with some algorithms and functions I created to easily draw onto the display with the required bars using an internal pattern.</a:t>
            </a:r>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ransition advTm="10000"/>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Reading Image files from an SD card</a:t>
            </a:r>
            <a:endParaRPr lang="en-GB" dirty="0"/>
          </a:p>
        </p:txBody>
      </p:sp>
      <p:sp>
        <p:nvSpPr>
          <p:cNvPr id="3" name="Content Placeholder 2"/>
          <p:cNvSpPr>
            <a:spLocks noGrp="1"/>
          </p:cNvSpPr>
          <p:nvPr>
            <p:ph idx="1"/>
          </p:nvPr>
        </p:nvSpPr>
        <p:spPr/>
        <p:txBody>
          <a:bodyPr/>
          <a:lstStyle/>
          <a:p>
            <a:r>
              <a:rPr lang="en-GB" dirty="0" smtClean="0"/>
              <a:t>After a lot of research I determined it was too hard to read standard image files from and SD card. I created a program in python to allow images to be stored in a database on the SD card in an easy way for it to be easy to decode the images on the microcontroller</a:t>
            </a:r>
          </a:p>
          <a:p>
            <a:r>
              <a:rPr lang="en-GB" dirty="0" smtClean="0"/>
              <a:t>It stores the images uncompressed to reduce the amount of processing for the microcontroller</a:t>
            </a:r>
          </a:p>
          <a:p>
            <a:r>
              <a:rPr lang="en-GB" dirty="0" smtClean="0"/>
              <a:t>It accepts 32x16 images</a:t>
            </a:r>
          </a:p>
          <a:p>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ransition advTm="10000"/>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Reading Image files from an SD card</a:t>
            </a:r>
            <a:endParaRPr lang="en-GB" dirty="0"/>
          </a:p>
        </p:txBody>
      </p:sp>
      <p:sp>
        <p:nvSpPr>
          <p:cNvPr id="3" name="Content Placeholder 2"/>
          <p:cNvSpPr>
            <a:spLocks noGrp="1"/>
          </p:cNvSpPr>
          <p:nvPr>
            <p:ph idx="1"/>
          </p:nvPr>
        </p:nvSpPr>
        <p:spPr/>
        <p:txBody>
          <a:bodyPr/>
          <a:lstStyle/>
          <a:p>
            <a:pPr>
              <a:buNone/>
            </a:pPr>
            <a:endParaRPr lang="en-GB" dirty="0" smtClean="0"/>
          </a:p>
          <a:p>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188418" name="Picture 2" descr="C:\Users\Owner\Desktop\School Documents\School work\STRIPEZ\Electronic Project\6- Programming\0- Image Converter\Screenshots\ScreenShot_20180325222123.png"/>
          <p:cNvPicPr>
            <a:picLocks noChangeAspect="1" noChangeArrowheads="1"/>
          </p:cNvPicPr>
          <p:nvPr/>
        </p:nvPicPr>
        <p:blipFill>
          <a:blip r:embed="rId2" cstate="print"/>
          <a:srcRect/>
          <a:stretch>
            <a:fillRect/>
          </a:stretch>
        </p:blipFill>
        <p:spPr bwMode="auto">
          <a:xfrm>
            <a:off x="251520" y="1347614"/>
            <a:ext cx="2324100" cy="990600"/>
          </a:xfrm>
          <a:prstGeom prst="rect">
            <a:avLst/>
          </a:prstGeom>
          <a:noFill/>
        </p:spPr>
      </p:pic>
      <p:pic>
        <p:nvPicPr>
          <p:cNvPr id="188419" name="Picture 3" descr="C:\Users\Owner\Desktop\School Documents\School work\STRIPEZ\Electronic Project\6- Programming\0- Image Converter\Screenshots\ScreenShot_20180325222139.png"/>
          <p:cNvPicPr>
            <a:picLocks noChangeAspect="1" noChangeArrowheads="1"/>
          </p:cNvPicPr>
          <p:nvPr/>
        </p:nvPicPr>
        <p:blipFill>
          <a:blip r:embed="rId3" cstate="print"/>
          <a:srcRect/>
          <a:stretch>
            <a:fillRect/>
          </a:stretch>
        </p:blipFill>
        <p:spPr bwMode="auto">
          <a:xfrm>
            <a:off x="2771800" y="1707654"/>
            <a:ext cx="3505200" cy="2952750"/>
          </a:xfrm>
          <a:prstGeom prst="rect">
            <a:avLst/>
          </a:prstGeom>
          <a:noFill/>
        </p:spPr>
      </p:pic>
      <p:pic>
        <p:nvPicPr>
          <p:cNvPr id="188420" name="Picture 4" descr="C:\Users\Owner\Desktop\School Documents\School work\STRIPEZ\Electronic Project\6- Programming\0- Image Converter\Screenshots\ScreenShot_20180325222215.png"/>
          <p:cNvPicPr>
            <a:picLocks noChangeAspect="1" noChangeArrowheads="1"/>
          </p:cNvPicPr>
          <p:nvPr/>
        </p:nvPicPr>
        <p:blipFill>
          <a:blip r:embed="rId4" cstate="print"/>
          <a:srcRect/>
          <a:stretch>
            <a:fillRect/>
          </a:stretch>
        </p:blipFill>
        <p:spPr bwMode="auto">
          <a:xfrm>
            <a:off x="6444208" y="3723878"/>
            <a:ext cx="2486025" cy="885825"/>
          </a:xfrm>
          <a:prstGeom prst="rect">
            <a:avLst/>
          </a:prstGeom>
          <a:noFill/>
        </p:spPr>
      </p:pic>
    </p:spTree>
  </p:cSld>
  <p:clrMapOvr>
    <a:masterClrMapping/>
  </p:clrMapOvr>
  <p:transition advTm="10000"/>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Reading IMAGE files from an SD card</a:t>
            </a:r>
            <a:endParaRPr lang="en-GB" dirty="0"/>
          </a:p>
        </p:txBody>
      </p:sp>
      <p:sp>
        <p:nvSpPr>
          <p:cNvPr id="3" name="Content Placeholder 2"/>
          <p:cNvSpPr>
            <a:spLocks noGrp="1"/>
          </p:cNvSpPr>
          <p:nvPr>
            <p:ph idx="1"/>
          </p:nvPr>
        </p:nvSpPr>
        <p:spPr/>
        <p:txBody>
          <a:bodyPr/>
          <a:lstStyle/>
          <a:p>
            <a:r>
              <a:rPr lang="en-GB" dirty="0" smtClean="0"/>
              <a:t>To read files from an SD card the SDFat library allows standard fat – formatted SD cards to be accessed on the Arduino Bootloader</a:t>
            </a:r>
          </a:p>
          <a:p>
            <a:r>
              <a:rPr lang="en-GB" dirty="0" smtClean="0"/>
              <a:t>I used some example code to be able to decode the images from the SD card</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ransition advTm="10000"/>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Product Overview</a:t>
            </a:r>
            <a:endParaRPr lang="en-GB" dirty="0"/>
          </a:p>
        </p:txBody>
      </p:sp>
      <p:sp>
        <p:nvSpPr>
          <p:cNvPr id="3" name="Text Placeholder 2"/>
          <p:cNvSpPr>
            <a:spLocks noGrp="1"/>
          </p:cNvSpPr>
          <p:nvPr>
            <p:ph type="body" idx="1"/>
          </p:nvPr>
        </p:nvSpPr>
        <p:spPr/>
        <p:txBody>
          <a:bodyPr/>
          <a:lstStyle/>
          <a:p>
            <a:r>
              <a:rPr lang="en-GB" dirty="0" smtClean="0"/>
              <a:t>Product Specification</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ransition advTm="10000"/>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Specifications</a:t>
            </a:r>
            <a:endParaRPr lang="en-US" dirty="0"/>
          </a:p>
        </p:txBody>
      </p:sp>
      <p:sp>
        <p:nvSpPr>
          <p:cNvPr id="3" name="Content Placeholder 2"/>
          <p:cNvSpPr>
            <a:spLocks noGrp="1"/>
          </p:cNvSpPr>
          <p:nvPr>
            <p:ph idx="1"/>
          </p:nvPr>
        </p:nvSpPr>
        <p:spPr>
          <a:xfrm>
            <a:off x="539552" y="1347614"/>
            <a:ext cx="8115300" cy="3456384"/>
          </a:xfrm>
        </p:spPr>
        <p:txBody>
          <a:bodyPr>
            <a:noAutofit/>
          </a:bodyPr>
          <a:lstStyle/>
          <a:p>
            <a:pPr marL="425196" indent="-342900">
              <a:spcBef>
                <a:spcPts val="0"/>
              </a:spcBef>
              <a:buFont typeface="+mj-lt"/>
              <a:buAutoNum type="arabicPeriod"/>
            </a:pPr>
            <a:r>
              <a:rPr lang="en-GB" sz="900" b="1" dirty="0" smtClean="0">
                <a:latin typeface="Calibri" panose="020F0502020204030204" pitchFamily="34" charset="0"/>
                <a:ea typeface="Times New Roman" panose="020F0502020204030204" pitchFamily="34" charset="0"/>
                <a:cs typeface="Times New Roman" panose="020F0502020204030204" pitchFamily="34" charset="0"/>
              </a:rPr>
              <a:t>It will have an internal power supply as it will need to produce 30A for the LED panels at 5v.</a:t>
            </a:r>
          </a:p>
          <a:p>
            <a:pPr marL="699516" lvl="1" indent="-342900">
              <a:spcBef>
                <a:spcPts val="0"/>
              </a:spcBef>
              <a:buFont typeface="+mj-lt"/>
              <a:buAutoNum type="arabicPeriod"/>
            </a:pPr>
            <a:r>
              <a:rPr lang="en-GB" sz="700" b="1" dirty="0" smtClean="0">
                <a:latin typeface="Calibri" panose="020F0502020204030204" pitchFamily="34" charset="0"/>
                <a:ea typeface="Times New Roman" panose="020F0502020204030204" pitchFamily="34" charset="0"/>
                <a:cs typeface="Times New Roman" panose="020F0502020204030204" pitchFamily="34" charset="0"/>
              </a:rPr>
              <a:t>It will use a standard IEC power connector with a hard power switch.</a:t>
            </a:r>
            <a:endParaRPr lang="en-GB" sz="7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spcBef>
                <a:spcPts val="0"/>
              </a:spcBef>
              <a:buFont typeface="+mj-lt"/>
              <a:buAutoNum type="arabicPeriod"/>
            </a:pPr>
            <a:r>
              <a:rPr lang="en-GB" sz="900" b="1" dirty="0" smtClean="0">
                <a:latin typeface="Calibri" panose="020F0502020204030204" pitchFamily="34" charset="0"/>
                <a:ea typeface="Times New Roman" panose="020F0502020204030204" pitchFamily="34" charset="0"/>
                <a:cs typeface="Times New Roman" panose="020F0502020204030204" pitchFamily="34" charset="0"/>
              </a:rPr>
              <a:t>It will have a</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 black painted </a:t>
            </a: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wood case to make the display stand </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out</a:t>
            </a:r>
          </a:p>
          <a:p>
            <a:pPr marL="699516" lvl="1" indent="-342900">
              <a:spcBef>
                <a:spcPts val="0"/>
              </a:spcBef>
              <a:buFont typeface="+mj-lt"/>
              <a:buAutoNum type="arabicPeriod"/>
            </a:pPr>
            <a:r>
              <a:rPr lang="en-GB" sz="700" b="1" dirty="0" smtClean="0">
                <a:latin typeface="Calibri" panose="020F0502020204030204" pitchFamily="34" charset="0"/>
                <a:ea typeface="Times New Roman" panose="020F0502020204030204" pitchFamily="34" charset="0"/>
                <a:cs typeface="Times New Roman" panose="020F0502020204030204" pitchFamily="34" charset="0"/>
              </a:rPr>
              <a:t>The wood will be painted black once the unit is assembled to  hide the joints in the wood</a:t>
            </a:r>
            <a:endParaRPr lang="en-GB" sz="7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spcBef>
                <a:spcPts val="0"/>
              </a:spcBef>
              <a:buFont typeface="+mj-lt"/>
              <a:buAutoNum type="arabicPeriod"/>
            </a:pPr>
            <a:r>
              <a:rPr lang="en-GB" sz="900" b="1" dirty="0" smtClean="0">
                <a:latin typeface="Calibri" panose="020F0502020204030204" pitchFamily="34" charset="0"/>
                <a:ea typeface="Times New Roman" panose="020F0502020204030204" pitchFamily="34" charset="0"/>
                <a:cs typeface="Times New Roman" panose="020F0502020204030204" pitchFamily="34" charset="0"/>
              </a:rPr>
              <a:t>There will be a clear a</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crylic </a:t>
            </a: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sheet in the front of the case to protect the led boards and to stop people touching the led boards</a:t>
            </a:r>
            <a:endParaRPr lang="en-GB" sz="9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spcBef>
                <a:spcPts val="0"/>
              </a:spcBef>
              <a:buFont typeface="+mj-lt"/>
              <a:buAutoNum type="arabicPeriod"/>
            </a:pP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Picture hook for the option to wall mount the unit</a:t>
            </a:r>
            <a:endParaRPr lang="en-GB" sz="9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spcBef>
                <a:spcPts val="0"/>
              </a:spcBef>
              <a:buFont typeface="+mj-lt"/>
              <a:buAutoNum type="arabicPeriod"/>
            </a:pP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mounting </a:t>
            </a:r>
            <a:r>
              <a:rPr lang="en-GB" sz="900" b="1" dirty="0" smtClean="0">
                <a:latin typeface="Calibri" panose="020F0502020204030204" pitchFamily="34" charset="0"/>
                <a:ea typeface="Times New Roman" panose="020F0502020204030204" pitchFamily="34" charset="0"/>
                <a:cs typeface="Times New Roman" panose="020F0502020204030204" pitchFamily="34" charset="0"/>
              </a:rPr>
              <a:t>slots</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 </a:t>
            </a: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on the back for laser cut </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acrylic </a:t>
            </a: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legs to make the unit more stable so it doesn’t fall </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over. The acrylic legs will have holes in them for a screw in the side of the case to slot into them so they are secure and they don’t fall out</a:t>
            </a:r>
            <a:endParaRPr lang="en-GB" sz="9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spcBef>
                <a:spcPts val="0"/>
              </a:spcBef>
              <a:buFont typeface="+mj-lt"/>
              <a:buAutoNum type="arabicPeriod"/>
            </a:pP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the power </a:t>
            </a: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socket, audio ports and SD card slot recessed on back of </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unit in a recess  that  </a:t>
            </a: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so when it is on a wall it lies </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flat. The recess will have the inputs at a 90</a:t>
            </a:r>
            <a:r>
              <a:rPr lang="en-GB" sz="900" b="1" dirty="0" smtClean="0">
                <a:effectLst/>
                <a:latin typeface="Calibri"/>
                <a:ea typeface="Times New Roman" panose="020F0502020204030204" pitchFamily="34" charset="0"/>
                <a:cs typeface="Calibri"/>
              </a:rPr>
              <a:t>° angle so the ports are facing sideways. The recess will be fairly large to allow for different connector sizes and cables</a:t>
            </a:r>
            <a:endParaRPr lang="en-GB" sz="9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spcBef>
                <a:spcPts val="0"/>
              </a:spcBef>
              <a:buFont typeface="+mj-lt"/>
              <a:buAutoNum type="arabicPeriod"/>
            </a:pP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a </a:t>
            </a:r>
            <a:r>
              <a:rPr lang="en-GB" sz="900" b="1" dirty="0" smtClean="0">
                <a:latin typeface="Calibri" panose="020F0502020204030204" pitchFamily="34" charset="0"/>
                <a:ea typeface="Times New Roman" panose="020F0502020204030204" pitchFamily="34" charset="0"/>
                <a:cs typeface="Times New Roman" panose="020F0502020204030204" pitchFamily="34" charset="0"/>
              </a:rPr>
              <a:t>g</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roove </a:t>
            </a: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cut out of bottom lip on unit so cables can run down the wall it is mounted on</a:t>
            </a:r>
            <a:endParaRPr lang="en-GB" sz="9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spcBef>
                <a:spcPts val="0"/>
              </a:spcBef>
              <a:buFont typeface="+mj-lt"/>
              <a:buAutoNum type="arabicPeriod"/>
            </a:pP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a hard </a:t>
            </a: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power switch on side of unit so power can be completely isolated from the unit to minimise fire risk</a:t>
            </a:r>
            <a:endParaRPr lang="en-GB" sz="9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spcBef>
                <a:spcPts val="0"/>
              </a:spcBef>
              <a:buFont typeface="+mj-lt"/>
              <a:buAutoNum type="arabicPeriod"/>
            </a:pPr>
            <a:r>
              <a:rPr lang="en-GB" sz="900" b="1" dirty="0" smtClean="0">
                <a:latin typeface="Calibri" panose="020F0502020204030204" pitchFamily="34" charset="0"/>
                <a:ea typeface="Times New Roman" panose="020F0502020204030204" pitchFamily="34" charset="0"/>
                <a:cs typeface="Times New Roman" panose="020F0502020204030204" pitchFamily="34" charset="0"/>
              </a:rPr>
              <a:t>The audio inputs it will have</a:t>
            </a:r>
            <a:endParaRPr lang="en-GB" sz="900" dirty="0">
              <a:effectLst/>
              <a:latin typeface="Calibri" panose="020F0502020204030204" pitchFamily="34" charset="0"/>
              <a:ea typeface="Times New Roman" panose="020F0502020204030204" pitchFamily="34" charset="0"/>
              <a:cs typeface="Times New Roman" panose="020F0502020204030204" pitchFamily="34" charset="0"/>
            </a:endParaRPr>
          </a:p>
          <a:p>
            <a:pPr marL="745236" lvl="1" indent="-342900">
              <a:spcBef>
                <a:spcPts val="0"/>
              </a:spcBef>
              <a:buFont typeface="+mj-lt"/>
              <a:buAutoNum type="arabicPeriod"/>
            </a:pPr>
            <a:r>
              <a:rPr lang="en-GB" sz="800" dirty="0">
                <a:effectLst/>
                <a:latin typeface="Calibri" panose="020F0502020204030204" pitchFamily="34" charset="0"/>
                <a:ea typeface="Times New Roman" panose="020F0502020204030204" pitchFamily="34" charset="0"/>
                <a:cs typeface="Times New Roman" panose="020F0502020204030204" pitchFamily="34" charset="0"/>
              </a:rPr>
              <a:t>Microphone for use with audio sources which can be heard by the unit and do not want to use an Aux cable</a:t>
            </a:r>
          </a:p>
          <a:p>
            <a:pPr lvl="2">
              <a:spcBef>
                <a:spcPts val="0"/>
              </a:spcBef>
              <a:buFont typeface="+mj-lt"/>
              <a:buAutoNum type="arabicPeriod"/>
            </a:pPr>
            <a:r>
              <a:rPr lang="en-GB" sz="700" dirty="0">
                <a:effectLst/>
                <a:latin typeface="Calibri" panose="020F0502020204030204" pitchFamily="34" charset="0"/>
                <a:ea typeface="Times New Roman" panose="020F0502020204030204" pitchFamily="34" charset="0"/>
                <a:cs typeface="Times New Roman" panose="020F0502020204030204" pitchFamily="34" charset="0"/>
              </a:rPr>
              <a:t>Microphone should </a:t>
            </a:r>
            <a:r>
              <a:rPr lang="en-GB" sz="700" dirty="0" smtClean="0">
                <a:effectLst/>
                <a:latin typeface="Calibri" panose="020F0502020204030204" pitchFamily="34" charset="0"/>
                <a:ea typeface="Times New Roman" panose="020F0502020204030204" pitchFamily="34" charset="0"/>
                <a:cs typeface="Times New Roman" panose="020F0502020204030204" pitchFamily="34" charset="0"/>
              </a:rPr>
              <a:t>be </a:t>
            </a:r>
            <a:r>
              <a:rPr lang="en-GB" sz="700" dirty="0">
                <a:effectLst/>
                <a:latin typeface="Calibri" panose="020F0502020204030204" pitchFamily="34" charset="0"/>
                <a:ea typeface="Times New Roman" panose="020F0502020204030204" pitchFamily="34" charset="0"/>
                <a:cs typeface="Times New Roman" panose="020F0502020204030204" pitchFamily="34" charset="0"/>
              </a:rPr>
              <a:t>mounted to the front of the unit for the best signal from the sound in the surrounding area</a:t>
            </a:r>
          </a:p>
          <a:p>
            <a:pPr lvl="2">
              <a:spcBef>
                <a:spcPts val="0"/>
              </a:spcBef>
              <a:buFont typeface="+mj-lt"/>
              <a:buAutoNum type="arabicPeriod"/>
            </a:pPr>
            <a:r>
              <a:rPr lang="en-GB" sz="700" dirty="0">
                <a:effectLst/>
                <a:latin typeface="Calibri" panose="020F0502020204030204" pitchFamily="34" charset="0"/>
                <a:ea typeface="Times New Roman" panose="020F0502020204030204" pitchFamily="34" charset="0"/>
                <a:cs typeface="Times New Roman" panose="020F0502020204030204" pitchFamily="34" charset="0"/>
              </a:rPr>
              <a:t>Microphone needs a preamp to bring it up to line level</a:t>
            </a:r>
          </a:p>
          <a:p>
            <a:pPr marL="745236" lvl="1" indent="-342900">
              <a:spcBef>
                <a:spcPts val="0"/>
              </a:spcBef>
              <a:buFont typeface="+mj-lt"/>
              <a:buAutoNum type="arabicPeriod"/>
            </a:pPr>
            <a:r>
              <a:rPr lang="en-GB" sz="800" dirty="0">
                <a:effectLst/>
                <a:latin typeface="Calibri" panose="020F0502020204030204" pitchFamily="34" charset="0"/>
                <a:ea typeface="Times New Roman" panose="020F0502020204030204" pitchFamily="34" charset="0"/>
                <a:cs typeface="Times New Roman" panose="020F0502020204030204" pitchFamily="34" charset="0"/>
              </a:rPr>
              <a:t>3.5mm audio socket with another 3.5mm audio socket for </a:t>
            </a:r>
            <a:r>
              <a:rPr lang="en-GB" sz="800" dirty="0" smtClean="0">
                <a:effectLst/>
                <a:latin typeface="Calibri" panose="020F0502020204030204" pitchFamily="34" charset="0"/>
                <a:ea typeface="Times New Roman" panose="020F0502020204030204" pitchFamily="34" charset="0"/>
                <a:cs typeface="Times New Roman" panose="020F0502020204030204" pitchFamily="34" charset="0"/>
              </a:rPr>
              <a:t>pass-through </a:t>
            </a:r>
            <a:r>
              <a:rPr lang="en-GB" sz="800" dirty="0">
                <a:effectLst/>
                <a:latin typeface="Calibri" panose="020F0502020204030204" pitchFamily="34" charset="0"/>
                <a:ea typeface="Times New Roman" panose="020F0502020204030204" pitchFamily="34" charset="0"/>
                <a:cs typeface="Times New Roman" panose="020F0502020204030204" pitchFamily="34" charset="0"/>
              </a:rPr>
              <a:t>and isolation so it doesn’t distort the audio going in if they are using a passive splitter</a:t>
            </a:r>
          </a:p>
          <a:p>
            <a:pPr lvl="2">
              <a:spcBef>
                <a:spcPts val="0"/>
              </a:spcBef>
              <a:buFont typeface="+mj-lt"/>
              <a:buAutoNum type="arabicPeriod"/>
            </a:pPr>
            <a:r>
              <a:rPr lang="en-GB" sz="700" dirty="0">
                <a:effectLst/>
                <a:latin typeface="Calibri" panose="020F0502020204030204" pitchFamily="34" charset="0"/>
                <a:ea typeface="Times New Roman" panose="020F0502020204030204" pitchFamily="34" charset="0"/>
                <a:cs typeface="Times New Roman" panose="020F0502020204030204" pitchFamily="34" charset="0"/>
              </a:rPr>
              <a:t>Audio must be actively converted to mono to prevent distortion on the audio input as it could be passively split somewhere or be using the </a:t>
            </a:r>
            <a:r>
              <a:rPr lang="en-GB" sz="700" dirty="0" smtClean="0">
                <a:effectLst/>
                <a:latin typeface="Calibri" panose="020F0502020204030204" pitchFamily="34" charset="0"/>
                <a:ea typeface="Times New Roman" panose="020F0502020204030204" pitchFamily="34" charset="0"/>
                <a:cs typeface="Times New Roman" panose="020F0502020204030204" pitchFamily="34" charset="0"/>
              </a:rPr>
              <a:t>pass-through </a:t>
            </a:r>
            <a:r>
              <a:rPr lang="en-GB" sz="700" dirty="0">
                <a:effectLst/>
                <a:latin typeface="Calibri" panose="020F0502020204030204" pitchFamily="34" charset="0"/>
                <a:ea typeface="Times New Roman" panose="020F0502020204030204" pitchFamily="34" charset="0"/>
                <a:cs typeface="Times New Roman" panose="020F0502020204030204" pitchFamily="34" charset="0"/>
              </a:rPr>
              <a:t>socket</a:t>
            </a:r>
          </a:p>
          <a:p>
            <a:pPr marL="425196" indent="-342900">
              <a:spcBef>
                <a:spcPts val="0"/>
              </a:spcBef>
              <a:buFont typeface="+mj-lt"/>
              <a:buAutoNum type="arabicPeriod"/>
            </a:pP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All audio inputs must be </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isolated </a:t>
            </a: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from each other and when a input is selected it must pass through an auto volume control circuit before entering the microcontroller. </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 So </a:t>
            </a: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the audio can be scaled to get the most amount of detail out of it</a:t>
            </a:r>
            <a:endParaRPr lang="en-GB" sz="9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spcBef>
                <a:spcPts val="0"/>
              </a:spcBef>
              <a:buFont typeface="+mj-lt"/>
              <a:buAutoNum type="arabicPeriod"/>
            </a:pP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an IR </a:t>
            </a: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remote control for control without touching the unit</a:t>
            </a:r>
            <a:endParaRPr lang="en-GB" sz="900" dirty="0">
              <a:effectLst/>
              <a:latin typeface="Calibri" panose="020F0502020204030204" pitchFamily="34" charset="0"/>
              <a:ea typeface="Times New Roman" panose="020F0502020204030204" pitchFamily="34" charset="0"/>
              <a:cs typeface="Times New Roman" panose="020F0502020204030204" pitchFamily="34" charset="0"/>
            </a:endParaRPr>
          </a:p>
          <a:p>
            <a:pPr marL="745236" lvl="1" indent="-342900">
              <a:spcBef>
                <a:spcPts val="0"/>
              </a:spcBef>
              <a:buFont typeface="+mj-lt"/>
              <a:buAutoNum type="arabicPeriod"/>
            </a:pPr>
            <a:r>
              <a:rPr lang="en-GB" sz="800" dirty="0">
                <a:effectLst/>
                <a:latin typeface="Calibri" panose="020F0502020204030204" pitchFamily="34" charset="0"/>
                <a:ea typeface="Times New Roman" panose="020F0502020204030204" pitchFamily="34" charset="0"/>
                <a:cs typeface="Times New Roman" panose="020F0502020204030204" pitchFamily="34" charset="0"/>
              </a:rPr>
              <a:t>A button on the remote should be used to change between the audio inputs and turn of the unit in turn in the pattern: Aux socket, Microphone, Off</a:t>
            </a:r>
          </a:p>
          <a:p>
            <a:pPr marL="745236" lvl="1" indent="-342900">
              <a:spcBef>
                <a:spcPts val="0"/>
              </a:spcBef>
              <a:buFont typeface="+mj-lt"/>
              <a:buAutoNum type="arabicPeriod"/>
            </a:pPr>
            <a:r>
              <a:rPr lang="en-GB" sz="800" dirty="0">
                <a:effectLst/>
                <a:latin typeface="Calibri" panose="020F0502020204030204" pitchFamily="34" charset="0"/>
                <a:ea typeface="Times New Roman" panose="020F0502020204030204" pitchFamily="34" charset="0"/>
                <a:cs typeface="Times New Roman" panose="020F0502020204030204" pitchFamily="34" charset="0"/>
              </a:rPr>
              <a:t>A button on the remote should be used to change the display style for the spectrum analyser, modes could include variants of live mode showing the current audio frequencies, peak hold mode where dots show when the audio peak in the last few seconds and how high the peak was, and a mode when the whole screen is on and gets dimmer and gets brighter when a beat happens in the audio. The modes could include horizontal or vertical </a:t>
            </a:r>
            <a:r>
              <a:rPr lang="en-GB" sz="800" dirty="0" smtClean="0">
                <a:effectLst/>
                <a:latin typeface="Calibri" panose="020F0502020204030204" pitchFamily="34" charset="0"/>
                <a:ea typeface="Times New Roman" panose="020F0502020204030204" pitchFamily="34" charset="0"/>
                <a:cs typeface="Times New Roman" panose="020F0502020204030204" pitchFamily="34" charset="0"/>
              </a:rPr>
              <a:t>variants </a:t>
            </a:r>
            <a:r>
              <a:rPr lang="en-GB" sz="800" dirty="0">
                <a:effectLst/>
                <a:latin typeface="Calibri" panose="020F0502020204030204" pitchFamily="34" charset="0"/>
                <a:ea typeface="Times New Roman" panose="020F0502020204030204" pitchFamily="34" charset="0"/>
                <a:cs typeface="Times New Roman" panose="020F0502020204030204" pitchFamily="34" charset="0"/>
              </a:rPr>
              <a:t>of these modes.</a:t>
            </a:r>
          </a:p>
          <a:p>
            <a:pPr marL="745236" lvl="1" indent="-342900">
              <a:spcBef>
                <a:spcPts val="0"/>
              </a:spcBef>
              <a:buFont typeface="+mj-lt"/>
              <a:buAutoNum type="arabicPeriod"/>
            </a:pPr>
            <a:r>
              <a:rPr lang="en-GB" sz="800" dirty="0">
                <a:effectLst/>
                <a:latin typeface="Calibri" panose="020F0502020204030204" pitchFamily="34" charset="0"/>
                <a:ea typeface="Times New Roman" panose="020F0502020204030204" pitchFamily="34" charset="0"/>
                <a:cs typeface="Times New Roman" panose="020F0502020204030204" pitchFamily="34" charset="0"/>
              </a:rPr>
              <a:t>A button on the remote should be used to change the colour pattern of </a:t>
            </a:r>
            <a:r>
              <a:rPr lang="en-GB" sz="800" dirty="0" smtClean="0">
                <a:effectLst/>
                <a:latin typeface="Calibri" panose="020F0502020204030204" pitchFamily="34" charset="0"/>
                <a:ea typeface="Times New Roman" panose="020F0502020204030204" pitchFamily="34" charset="0"/>
                <a:cs typeface="Times New Roman" panose="020F0502020204030204" pitchFamily="34" charset="0"/>
              </a:rPr>
              <a:t>the </a:t>
            </a:r>
            <a:r>
              <a:rPr lang="en-GB" sz="800" dirty="0">
                <a:effectLst/>
                <a:latin typeface="Calibri" panose="020F0502020204030204" pitchFamily="34" charset="0"/>
                <a:ea typeface="Times New Roman" panose="020F0502020204030204" pitchFamily="34" charset="0"/>
                <a:cs typeface="Times New Roman" panose="020F0502020204030204" pitchFamily="34" charset="0"/>
              </a:rPr>
              <a:t>screen. Patterns would be stored on a </a:t>
            </a:r>
            <a:r>
              <a:rPr lang="en-GB" sz="800" dirty="0" smtClean="0">
                <a:effectLst/>
                <a:latin typeface="Calibri" panose="020F0502020204030204" pitchFamily="34" charset="0"/>
                <a:ea typeface="Times New Roman" panose="020F0502020204030204" pitchFamily="34" charset="0"/>
                <a:cs typeface="Times New Roman" panose="020F0502020204030204" pitchFamily="34" charset="0"/>
              </a:rPr>
              <a:t>SD </a:t>
            </a:r>
            <a:r>
              <a:rPr lang="en-GB" sz="800" dirty="0">
                <a:effectLst/>
                <a:latin typeface="Calibri" panose="020F0502020204030204" pitchFamily="34" charset="0"/>
                <a:ea typeface="Times New Roman" panose="020F0502020204030204" pitchFamily="34" charset="0"/>
                <a:cs typeface="Times New Roman" panose="020F0502020204030204" pitchFamily="34" charset="0"/>
              </a:rPr>
              <a:t>card with a picture for each pattern so the user could create their own patterns</a:t>
            </a:r>
          </a:p>
          <a:p>
            <a:pPr marL="425196" indent="-342900">
              <a:spcBef>
                <a:spcPts val="0"/>
              </a:spcBef>
              <a:buFont typeface="+mj-lt"/>
              <a:buAutoNum type="arabicPeriod"/>
            </a:pP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The unit must have an </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SD </a:t>
            </a: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card slot </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for image files </a:t>
            </a: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stored on an </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SD </a:t>
            </a: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card</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 </a:t>
            </a:r>
            <a:r>
              <a:rPr lang="en-GB" sz="900" b="1" dirty="0" smtClean="0">
                <a:latin typeface="Calibri" panose="020F0502020204030204" pitchFamily="34" charset="0"/>
                <a:ea typeface="Times New Roman" panose="020F0502020204030204" pitchFamily="34" charset="0"/>
                <a:cs typeface="Times New Roman" panose="020F0502020204030204" pitchFamily="34" charset="0"/>
              </a:rPr>
              <a:t>The file format used will be a custom file type for storing images for the led matrix</a:t>
            </a:r>
          </a:p>
          <a:p>
            <a:pPr marL="425196" indent="-342900">
              <a:spcBef>
                <a:spcPts val="0"/>
              </a:spcBef>
              <a:buNone/>
            </a:pPr>
            <a:r>
              <a:rPr lang="en-GB" sz="900" b="1" dirty="0" smtClean="0">
                <a:latin typeface="Calibri" panose="020F0502020204030204" pitchFamily="34" charset="0"/>
                <a:ea typeface="Times New Roman" panose="020F0502020204030204" pitchFamily="34" charset="0"/>
                <a:cs typeface="Times New Roman" panose="020F0502020204030204" pitchFamily="34" charset="0"/>
              </a:rPr>
              <a:t>	Images </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will </a:t>
            </a: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be stored </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in a folder called </a:t>
            </a:r>
            <a:r>
              <a:rPr lang="en-GB" sz="900" b="1" dirty="0" smtClean="0">
                <a:latin typeface="Calibri" panose="020F0502020204030204" pitchFamily="34" charset="0"/>
                <a:ea typeface="Times New Roman" panose="020F0502020204030204" pitchFamily="34" charset="0"/>
                <a:cs typeface="Times New Roman" panose="020F0502020204030204" pitchFamily="34" charset="0"/>
              </a:rPr>
              <a:t>.imx</a:t>
            </a:r>
            <a:endParaRPr lang="en-GB" sz="700" dirty="0">
              <a:effectLst/>
              <a:latin typeface="Calibri" panose="020F0502020204030204" pitchFamily="34" charset="0"/>
              <a:ea typeface="Times New Roman" panose="020F0502020204030204" pitchFamily="34" charset="0"/>
              <a:cs typeface="Times New Roman" panose="020F0502020204030204" pitchFamily="34" charset="0"/>
            </a:endParaRP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p14="http://schemas.microsoft.com/office/powerpoint/2010/main" xmlns="" val="4191122190"/>
      </p:ext>
    </p:extLst>
  </p:cSld>
  <p:clrMapOvr>
    <a:masterClrMapping/>
  </p:clrMapOvr>
  <p:transition advTm="10000"/>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Social and Moral Issues</a:t>
            </a:r>
            <a:endParaRPr lang="en-GB" dirty="0"/>
          </a:p>
        </p:txBody>
      </p:sp>
      <p:sp>
        <p:nvSpPr>
          <p:cNvPr id="3" name="Content Placeholder 2"/>
          <p:cNvSpPr>
            <a:spLocks noGrp="1"/>
          </p:cNvSpPr>
          <p:nvPr>
            <p:ph idx="1"/>
          </p:nvPr>
        </p:nvSpPr>
        <p:spPr/>
        <p:txBody>
          <a:bodyPr>
            <a:normAutofit lnSpcReduction="10000"/>
          </a:bodyPr>
          <a:lstStyle/>
          <a:p>
            <a:r>
              <a:rPr lang="en-GB" dirty="0" smtClean="0"/>
              <a:t>The product will have bright lights which could disturb other people</a:t>
            </a:r>
          </a:p>
          <a:p>
            <a:r>
              <a:rPr lang="en-GB" dirty="0" smtClean="0"/>
              <a:t>The product would usually be used with some speakers so they could disturb other people</a:t>
            </a:r>
          </a:p>
          <a:p>
            <a:r>
              <a:rPr lang="en-GB" dirty="0" smtClean="0"/>
              <a:t>The product will be designed so that it can be repaired if it breaks</a:t>
            </a:r>
          </a:p>
          <a:p>
            <a:r>
              <a:rPr lang="en-GB" dirty="0" smtClean="0"/>
              <a:t>The product could be dangerous to people with photosensitive epilepsy due to the flashing lights on the display</a:t>
            </a:r>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ransition advTm="10000"/>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What is audio spectrum analysis?</a:t>
            </a:r>
            <a:endParaRPr lang="en-GB" dirty="0"/>
          </a:p>
        </p:txBody>
      </p:sp>
      <p:sp>
        <p:nvSpPr>
          <p:cNvPr id="3" name="Content Placeholder 2"/>
          <p:cNvSpPr>
            <a:spLocks noGrp="1"/>
          </p:cNvSpPr>
          <p:nvPr>
            <p:ph idx="1"/>
          </p:nvPr>
        </p:nvSpPr>
        <p:spPr/>
        <p:txBody>
          <a:bodyPr>
            <a:noAutofit/>
          </a:bodyPr>
          <a:lstStyle/>
          <a:p>
            <a:r>
              <a:rPr lang="en-GB" sz="900" dirty="0" smtClean="0"/>
              <a:t>Spectrum analysis can be used at audio frequencies to analyse the harmonics of an audio signal.</a:t>
            </a:r>
          </a:p>
          <a:p>
            <a:r>
              <a:rPr lang="en-GB" sz="900" dirty="0" smtClean="0"/>
              <a:t>Spectrum analyzers are also used by audio engineers to assess their work.</a:t>
            </a:r>
          </a:p>
          <a:p>
            <a:r>
              <a:rPr lang="en-GB" sz="900" dirty="0" smtClean="0"/>
              <a:t>In these applications, the spectrum analyzer will show volume levels of frequency bands across the typical range of human hearing, rather than displaying a wave.</a:t>
            </a:r>
          </a:p>
          <a:p>
            <a:r>
              <a:rPr lang="en-GB" sz="900" dirty="0" smtClean="0"/>
              <a:t>In live sound applications, engineers can use them to pinpoint feedback.</a:t>
            </a:r>
          </a:p>
          <a:p>
            <a:r>
              <a:rPr lang="en-GB" sz="900" dirty="0" smtClean="0"/>
              <a:t>In short: Spectrum analyzer show the level of the audio at different frequencies and in this case they are more to do with the fact that they look good as a disco-light.</a:t>
            </a:r>
          </a:p>
          <a:p>
            <a:r>
              <a:rPr lang="en-GB" sz="900" dirty="0" smtClean="0"/>
              <a:t>In this instance I plan to make one to be a disco-light as otherwise I would have to get it calibrated and I do not plan to get it calibrated as the input resolution required would need an accurate audio input and it is just better to use a computer's sound-card and some free software such as Spek.</a:t>
            </a:r>
            <a:br>
              <a:rPr lang="en-GB" sz="900" dirty="0" smtClean="0"/>
            </a:br>
            <a:endParaRPr lang="en-GB" sz="900" dirty="0" smtClean="0"/>
          </a:p>
          <a:p>
            <a:endParaRPr lang="en-GB" sz="900"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5" name="Picture 4" descr="Related image"/>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123728" y="3507854"/>
            <a:ext cx="5148064" cy="12756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cSld>
  <p:clrMapOvr>
    <a:masterClrMapping/>
  </p:clrMapOvr>
  <p:transition advTm="10000"/>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Environmental Issues</a:t>
            </a:r>
            <a:endParaRPr lang="en-GB" dirty="0"/>
          </a:p>
        </p:txBody>
      </p:sp>
      <p:sp>
        <p:nvSpPr>
          <p:cNvPr id="3" name="Content Placeholder 2"/>
          <p:cNvSpPr>
            <a:spLocks noGrp="1"/>
          </p:cNvSpPr>
          <p:nvPr>
            <p:ph idx="1"/>
          </p:nvPr>
        </p:nvSpPr>
        <p:spPr/>
        <p:txBody>
          <a:bodyPr>
            <a:normAutofit fontScale="70000" lnSpcReduction="20000"/>
          </a:bodyPr>
          <a:lstStyle/>
          <a:p>
            <a:r>
              <a:rPr lang="en-GB" sz="2000" dirty="0" smtClean="0"/>
              <a:t>Most of the case will be made out of soft wood and plywood</a:t>
            </a:r>
          </a:p>
          <a:p>
            <a:r>
              <a:rPr lang="en-GB" sz="2000" dirty="0" smtClean="0"/>
              <a:t>The wood can be sourced from sustainable sources which are FSC approved</a:t>
            </a:r>
          </a:p>
          <a:p>
            <a:pPr lvl="1"/>
            <a:r>
              <a:rPr lang="en-GB" sz="1800" dirty="0" smtClean="0"/>
              <a:t>FSC means that the wood is sourced from sustainable locations where the trees are replanted and managed to prevent deforestation</a:t>
            </a:r>
          </a:p>
          <a:p>
            <a:r>
              <a:rPr lang="en-GB" sz="2000" dirty="0" smtClean="0"/>
              <a:t>Some parts of the case will be made of plastic which can cause issues due to recycling as they could not be widely recycled</a:t>
            </a:r>
          </a:p>
          <a:p>
            <a:r>
              <a:rPr lang="en-GB" sz="2000" dirty="0" smtClean="0"/>
              <a:t>The circuit does not contain any batteries which is good because they could damage the environment by being incorrectly disposed</a:t>
            </a:r>
          </a:p>
          <a:p>
            <a:r>
              <a:rPr lang="en-GB" sz="2000" dirty="0" smtClean="0"/>
              <a:t>The screws will be metal which is widely recyclable</a:t>
            </a:r>
          </a:p>
          <a:p>
            <a:r>
              <a:rPr lang="en-GB" sz="2000" dirty="0" smtClean="0"/>
              <a:t>The solder used will not be lead-based so it will not poison the environment when it is disposed</a:t>
            </a:r>
          </a:p>
          <a:p>
            <a:r>
              <a:rPr lang="en-GB" sz="2000" dirty="0" smtClean="0"/>
              <a:t>The copper on the PCB will be able to be reclaimed as it is worth quite a lot which helps the environment as it is a lot easier and requires a lot less energy than making new copper from copper ore which releases a lot more pollution</a:t>
            </a:r>
            <a:endParaRPr lang="en-GB" sz="2000"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ransition advTm="10000"/>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Product Overview</a:t>
            </a:r>
            <a:endParaRPr lang="en-GB" dirty="0"/>
          </a:p>
        </p:txBody>
      </p:sp>
      <p:sp>
        <p:nvSpPr>
          <p:cNvPr id="3" name="Text Placeholder 2"/>
          <p:cNvSpPr>
            <a:spLocks noGrp="1"/>
          </p:cNvSpPr>
          <p:nvPr>
            <p:ph type="body" idx="1"/>
          </p:nvPr>
        </p:nvSpPr>
        <p:spPr/>
        <p:txBody>
          <a:bodyPr>
            <a:noAutofit/>
          </a:bodyPr>
          <a:lstStyle/>
          <a:p>
            <a:r>
              <a:rPr lang="en-GB" dirty="0" smtClean="0"/>
              <a:t>Physical Design</a:t>
            </a:r>
          </a:p>
          <a:p>
            <a:r>
              <a:rPr lang="en-GB" dirty="0" smtClean="0"/>
              <a:t>- 3D Designs</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ransition advTm="10000"/>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Original Design</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7" name="Content Placeholder 6" descr="doc03636820170926103018.jpg"/>
          <p:cNvPicPr>
            <a:picLocks noGrp="1" noChangeAspect="1"/>
          </p:cNvPicPr>
          <p:nvPr>
            <p:ph idx="1"/>
          </p:nvPr>
        </p:nvPicPr>
        <p:blipFill>
          <a:blip r:embed="rId2" cstate="print"/>
          <a:srcRect l="11273" t="15770" r="5990" b="25731"/>
          <a:stretch>
            <a:fillRect/>
          </a:stretch>
        </p:blipFill>
        <p:spPr>
          <a:xfrm>
            <a:off x="504056" y="1410621"/>
            <a:ext cx="8100392" cy="3037647"/>
          </a:xfrm>
        </p:spPr>
      </p:pic>
    </p:spTree>
    <p:extLst>
      <p:ext uri="{BB962C8B-B14F-4D97-AF65-F5344CB8AC3E}">
        <p14:creationId xmlns:p14="http://schemas.microsoft.com/office/powerpoint/2010/main" xmlns="" val="1084318077"/>
      </p:ext>
    </p:extLst>
  </p:cSld>
  <p:clrMapOvr>
    <a:masterClrMapping/>
  </p:clrMapOvr>
  <p:transition advTm="10000"/>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Original Design</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
        <p:nvSpPr>
          <p:cNvPr id="5" name="Content Placeholder 4"/>
          <p:cNvSpPr>
            <a:spLocks noGrp="1"/>
          </p:cNvSpPr>
          <p:nvPr>
            <p:ph idx="1"/>
          </p:nvPr>
        </p:nvSpPr>
        <p:spPr/>
        <p:txBody>
          <a:bodyPr/>
          <a:lstStyle/>
          <a:p>
            <a:r>
              <a:rPr lang="en-GB" dirty="0" smtClean="0"/>
              <a:t>I gave it a simple box shaped design to allow the LED panels to become the spotlight of the product</a:t>
            </a:r>
          </a:p>
          <a:p>
            <a:r>
              <a:rPr lang="en-GB" dirty="0" smtClean="0"/>
              <a:t>I put all of the connectors inside an indent in the back of the case to allow the case to sit flat against a surface, allowing it to be hung on a wall like a picture frame</a:t>
            </a:r>
            <a:endParaRPr lang="en-GB" dirty="0"/>
          </a:p>
        </p:txBody>
      </p:sp>
    </p:spTree>
    <p:extLst>
      <p:ext uri="{BB962C8B-B14F-4D97-AF65-F5344CB8AC3E}">
        <p14:creationId xmlns:p14="http://schemas.microsoft.com/office/powerpoint/2010/main" xmlns="" val="1084318077"/>
      </p:ext>
    </p:extLst>
  </p:cSld>
  <p:clrMapOvr>
    <a:masterClrMapping/>
  </p:clrMapOvr>
  <p:transition advTm="10000"/>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V1</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1026" name="Picture 2" descr="C:\Users\Owner\Desktop\School Documents\School work\STRIPEZ\Electronic Project\Renders\V1\Design v1 back.png"/>
          <p:cNvPicPr>
            <a:picLocks noChangeAspect="1" noChangeArrowheads="1"/>
          </p:cNvPicPr>
          <p:nvPr/>
        </p:nvPicPr>
        <p:blipFill>
          <a:blip r:embed="rId2" cstate="print"/>
          <a:srcRect/>
          <a:stretch>
            <a:fillRect/>
          </a:stretch>
        </p:blipFill>
        <p:spPr bwMode="auto">
          <a:xfrm>
            <a:off x="4181461" y="3057804"/>
            <a:ext cx="4687903" cy="1616400"/>
          </a:xfrm>
          <a:prstGeom prst="rect">
            <a:avLst/>
          </a:prstGeom>
          <a:noFill/>
        </p:spPr>
      </p:pic>
      <p:pic>
        <p:nvPicPr>
          <p:cNvPr id="1027" name="Picture 3" descr="C:\Users\Owner\Desktop\School Documents\School work\STRIPEZ\Electronic Project\Renders\V1\Design_2017-Jul-21_12-38-27PM-000_HOME.png"/>
          <p:cNvPicPr>
            <a:picLocks noChangeAspect="1" noChangeArrowheads="1"/>
          </p:cNvPicPr>
          <p:nvPr/>
        </p:nvPicPr>
        <p:blipFill>
          <a:blip r:embed="rId3" cstate="print"/>
          <a:srcRect/>
          <a:stretch>
            <a:fillRect/>
          </a:stretch>
        </p:blipFill>
        <p:spPr bwMode="auto">
          <a:xfrm>
            <a:off x="1403648" y="1113588"/>
            <a:ext cx="3552396" cy="1998222"/>
          </a:xfrm>
          <a:prstGeom prst="rect">
            <a:avLst/>
          </a:prstGeom>
          <a:noFill/>
        </p:spPr>
      </p:pic>
      <p:sp>
        <p:nvSpPr>
          <p:cNvPr id="9" name="TextBox 8"/>
          <p:cNvSpPr txBox="1"/>
          <p:nvPr/>
        </p:nvSpPr>
        <p:spPr>
          <a:xfrm>
            <a:off x="1043608" y="3219822"/>
            <a:ext cx="2520280" cy="1477328"/>
          </a:xfrm>
          <a:prstGeom prst="rect">
            <a:avLst/>
          </a:prstGeom>
          <a:noFill/>
        </p:spPr>
        <p:txBody>
          <a:bodyPr wrap="square" rtlCol="0">
            <a:spAutoFit/>
          </a:bodyPr>
          <a:lstStyle/>
          <a:p>
            <a:r>
              <a:rPr lang="en-GB" dirty="0" smtClean="0"/>
              <a:t>LED Panels</a:t>
            </a:r>
          </a:p>
          <a:p>
            <a:r>
              <a:rPr lang="en-GB" dirty="0" smtClean="0"/>
              <a:t>Side Controls</a:t>
            </a:r>
          </a:p>
          <a:p>
            <a:r>
              <a:rPr lang="en-GB" dirty="0" smtClean="0"/>
              <a:t>Audio Ports</a:t>
            </a:r>
          </a:p>
          <a:p>
            <a:r>
              <a:rPr lang="en-GB" dirty="0" smtClean="0"/>
              <a:t>Rear Stands</a:t>
            </a:r>
          </a:p>
          <a:p>
            <a:r>
              <a:rPr lang="en-GB" dirty="0" smtClean="0"/>
              <a:t>AC Port</a:t>
            </a:r>
          </a:p>
        </p:txBody>
      </p:sp>
      <p:cxnSp>
        <p:nvCxnSpPr>
          <p:cNvPr id="11" name="Straight Arrow Connector 10"/>
          <p:cNvCxnSpPr/>
          <p:nvPr/>
        </p:nvCxnSpPr>
        <p:spPr>
          <a:xfrm flipV="1">
            <a:off x="2339752" y="2427734"/>
            <a:ext cx="720080" cy="9721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627784" y="2787774"/>
            <a:ext cx="1152128" cy="8640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411760" y="3939902"/>
            <a:ext cx="3600400"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483768" y="4227934"/>
            <a:ext cx="2592288" cy="720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2051720" y="4335946"/>
            <a:ext cx="4752528" cy="1800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682749997"/>
      </p:ext>
    </p:extLst>
  </p:cSld>
  <p:clrMapOvr>
    <a:masterClrMapping/>
  </p:clrMapOvr>
  <p:transition advTm="10000"/>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V1</a:t>
            </a:r>
            <a:endParaRPr lang="en-GB" dirty="0"/>
          </a:p>
        </p:txBody>
      </p:sp>
      <p:sp>
        <p:nvSpPr>
          <p:cNvPr id="3" name="Content Placeholder 2"/>
          <p:cNvSpPr>
            <a:spLocks noGrp="1"/>
          </p:cNvSpPr>
          <p:nvPr>
            <p:ph idx="1"/>
          </p:nvPr>
        </p:nvSpPr>
        <p:spPr/>
        <p:txBody>
          <a:bodyPr/>
          <a:lstStyle/>
          <a:p>
            <a:r>
              <a:rPr lang="en-GB" dirty="0" smtClean="0"/>
              <a:t>I converted the design into a 3D model in Autodesk Fusion 360</a:t>
            </a:r>
          </a:p>
          <a:p>
            <a:r>
              <a:rPr lang="en-GB" dirty="0" smtClean="0"/>
              <a:t>I used some simple shapes to represent the buttons and connectors just to get a feel for how they will look</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extLst>
      <p:ext uri="{BB962C8B-B14F-4D97-AF65-F5344CB8AC3E}">
        <p14:creationId xmlns:p14="http://schemas.microsoft.com/office/powerpoint/2010/main" xmlns="" val="1682749997"/>
      </p:ext>
    </p:extLst>
  </p:cSld>
  <p:clrMapOvr>
    <a:masterClrMapping/>
  </p:clrMapOvr>
  <p:transition advTm="10000"/>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V4</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2050" name="Picture 2" descr="C:\Users\Owner\Desktop\School Documents\School work\STRIPEZ\Electronic Project\Renders\V4\Design v4 Back.png"/>
          <p:cNvPicPr>
            <a:picLocks noChangeAspect="1" noChangeArrowheads="1"/>
          </p:cNvPicPr>
          <p:nvPr/>
        </p:nvPicPr>
        <p:blipFill>
          <a:blip r:embed="rId2" cstate="print"/>
          <a:srcRect/>
          <a:stretch>
            <a:fillRect/>
          </a:stretch>
        </p:blipFill>
        <p:spPr bwMode="auto">
          <a:xfrm>
            <a:off x="3779912" y="2898316"/>
            <a:ext cx="5079628" cy="1751468"/>
          </a:xfrm>
          <a:prstGeom prst="rect">
            <a:avLst/>
          </a:prstGeom>
          <a:noFill/>
        </p:spPr>
      </p:pic>
      <p:pic>
        <p:nvPicPr>
          <p:cNvPr id="2051" name="Picture 3" descr="C:\Users\Owner\Desktop\School Documents\School work\STRIPEZ\Electronic Project\Renders\V4\Design v4 Home.png"/>
          <p:cNvPicPr>
            <a:picLocks noChangeAspect="1" noChangeArrowheads="1"/>
          </p:cNvPicPr>
          <p:nvPr/>
        </p:nvPicPr>
        <p:blipFill>
          <a:blip r:embed="rId3" cstate="print"/>
          <a:srcRect/>
          <a:stretch>
            <a:fillRect/>
          </a:stretch>
        </p:blipFill>
        <p:spPr bwMode="auto">
          <a:xfrm>
            <a:off x="1475655" y="1113588"/>
            <a:ext cx="5325381" cy="1836204"/>
          </a:xfrm>
          <a:prstGeom prst="rect">
            <a:avLst/>
          </a:prstGeom>
          <a:noFill/>
        </p:spPr>
      </p:pic>
      <p:sp>
        <p:nvSpPr>
          <p:cNvPr id="7" name="TextBox 6"/>
          <p:cNvSpPr txBox="1"/>
          <p:nvPr/>
        </p:nvSpPr>
        <p:spPr>
          <a:xfrm>
            <a:off x="1331640" y="3057805"/>
            <a:ext cx="2016224" cy="1200329"/>
          </a:xfrm>
          <a:prstGeom prst="rect">
            <a:avLst/>
          </a:prstGeom>
          <a:noFill/>
        </p:spPr>
        <p:txBody>
          <a:bodyPr wrap="square" rtlCol="0">
            <a:spAutoFit/>
          </a:bodyPr>
          <a:lstStyle/>
          <a:p>
            <a:r>
              <a:rPr lang="en-GB" dirty="0" smtClean="0"/>
              <a:t>Screen Cover</a:t>
            </a:r>
          </a:p>
          <a:p>
            <a:endParaRPr lang="en-GB" dirty="0" smtClean="0"/>
          </a:p>
          <a:p>
            <a:r>
              <a:rPr lang="en-GB" dirty="0" smtClean="0"/>
              <a:t>LED Panels Behind</a:t>
            </a:r>
            <a:endParaRPr lang="en-GB" dirty="0"/>
          </a:p>
        </p:txBody>
      </p:sp>
      <p:cxnSp>
        <p:nvCxnSpPr>
          <p:cNvPr id="9" name="Straight Arrow Connector 8"/>
          <p:cNvCxnSpPr/>
          <p:nvPr/>
        </p:nvCxnSpPr>
        <p:spPr>
          <a:xfrm flipV="1">
            <a:off x="2987824" y="2283718"/>
            <a:ext cx="144016" cy="9901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2627784" y="2355726"/>
            <a:ext cx="1224136" cy="16381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Tm="10000"/>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V4</a:t>
            </a:r>
            <a:endParaRPr lang="en-GB" dirty="0"/>
          </a:p>
        </p:txBody>
      </p:sp>
      <p:sp>
        <p:nvSpPr>
          <p:cNvPr id="3" name="Content Placeholder 2"/>
          <p:cNvSpPr>
            <a:spLocks noGrp="1"/>
          </p:cNvSpPr>
          <p:nvPr>
            <p:ph idx="1"/>
          </p:nvPr>
        </p:nvSpPr>
        <p:spPr/>
        <p:txBody>
          <a:bodyPr/>
          <a:lstStyle/>
          <a:p>
            <a:r>
              <a:rPr lang="en-GB" dirty="0" smtClean="0"/>
              <a:t>I began converting the design into separate components</a:t>
            </a:r>
          </a:p>
          <a:p>
            <a:r>
              <a:rPr lang="en-GB" dirty="0" smtClean="0"/>
              <a:t>I separated the stands, led panels and the piece of acrylic to protect the fragile led panels from being touched and from dust entering the case.</a:t>
            </a:r>
          </a:p>
          <a:p>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ransition advTm="10000"/>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V7</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3074" name="Picture 2" descr="C:\Users\Owner\Desktop\School Documents\School work\STRIPEZ\Electronic Project\Renders\V7\Design v7 Back.png"/>
          <p:cNvPicPr>
            <a:picLocks noChangeAspect="1" noChangeArrowheads="1"/>
          </p:cNvPicPr>
          <p:nvPr/>
        </p:nvPicPr>
        <p:blipFill>
          <a:blip r:embed="rId2" cstate="print"/>
          <a:srcRect/>
          <a:stretch>
            <a:fillRect/>
          </a:stretch>
        </p:blipFill>
        <p:spPr bwMode="auto">
          <a:xfrm>
            <a:off x="4089501" y="3003798"/>
            <a:ext cx="4843363" cy="1670003"/>
          </a:xfrm>
          <a:prstGeom prst="rect">
            <a:avLst/>
          </a:prstGeom>
          <a:noFill/>
        </p:spPr>
      </p:pic>
      <p:pic>
        <p:nvPicPr>
          <p:cNvPr id="3075" name="Picture 3" descr="C:\Users\Owner\Desktop\School Documents\School work\STRIPEZ\Electronic Project\Renders\V7\Design v7 Home.png"/>
          <p:cNvPicPr>
            <a:picLocks noChangeAspect="1" noChangeArrowheads="1"/>
          </p:cNvPicPr>
          <p:nvPr/>
        </p:nvPicPr>
        <p:blipFill>
          <a:blip r:embed="rId3" cstate="print"/>
          <a:srcRect/>
          <a:stretch>
            <a:fillRect/>
          </a:stretch>
        </p:blipFill>
        <p:spPr bwMode="auto">
          <a:xfrm>
            <a:off x="1475656" y="1113588"/>
            <a:ext cx="5482011" cy="1890210"/>
          </a:xfrm>
          <a:prstGeom prst="rect">
            <a:avLst/>
          </a:prstGeom>
          <a:noFill/>
        </p:spPr>
      </p:pic>
      <p:sp>
        <p:nvSpPr>
          <p:cNvPr id="7" name="TextBox 6"/>
          <p:cNvSpPr txBox="1"/>
          <p:nvPr/>
        </p:nvSpPr>
        <p:spPr>
          <a:xfrm>
            <a:off x="1403648" y="3111811"/>
            <a:ext cx="2376264" cy="923330"/>
          </a:xfrm>
          <a:prstGeom prst="rect">
            <a:avLst/>
          </a:prstGeom>
          <a:noFill/>
        </p:spPr>
        <p:txBody>
          <a:bodyPr wrap="square" rtlCol="0">
            <a:spAutoFit/>
          </a:bodyPr>
          <a:lstStyle/>
          <a:p>
            <a:r>
              <a:rPr lang="en-GB" dirty="0" smtClean="0"/>
              <a:t>Power Supply</a:t>
            </a:r>
          </a:p>
          <a:p>
            <a:r>
              <a:rPr lang="en-GB" dirty="0" smtClean="0"/>
              <a:t>Power Supply Holder</a:t>
            </a:r>
            <a:endParaRPr lang="en-GB" dirty="0"/>
          </a:p>
        </p:txBody>
      </p:sp>
      <p:cxnSp>
        <p:nvCxnSpPr>
          <p:cNvPr id="9" name="Straight Arrow Connector 8"/>
          <p:cNvCxnSpPr/>
          <p:nvPr/>
        </p:nvCxnSpPr>
        <p:spPr>
          <a:xfrm>
            <a:off x="2987824" y="3291830"/>
            <a:ext cx="3456384"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987824" y="3651870"/>
            <a:ext cx="338437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Tm="10000"/>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V7</a:t>
            </a:r>
            <a:endParaRPr lang="en-GB" dirty="0"/>
          </a:p>
        </p:txBody>
      </p:sp>
      <p:sp>
        <p:nvSpPr>
          <p:cNvPr id="3" name="Content Placeholder 2"/>
          <p:cNvSpPr>
            <a:spLocks noGrp="1"/>
          </p:cNvSpPr>
          <p:nvPr>
            <p:ph idx="1"/>
          </p:nvPr>
        </p:nvSpPr>
        <p:spPr/>
        <p:txBody>
          <a:bodyPr/>
          <a:lstStyle/>
          <a:p>
            <a:r>
              <a:rPr lang="en-GB" dirty="0" smtClean="0"/>
              <a:t>I separated the case into a system where individual case components would slot into grooves in the sides of the case which would be thicker and held together with screws</a:t>
            </a:r>
          </a:p>
          <a:p>
            <a:r>
              <a:rPr lang="en-GB" dirty="0" smtClean="0"/>
              <a:t>I designed a holder to securely hold the large power supply that is needed to be able to power the LEDs</a:t>
            </a:r>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ransition advTm="10000"/>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Research</a:t>
            </a:r>
            <a:endParaRPr lang="en-GB" dirty="0"/>
          </a:p>
        </p:txBody>
      </p:sp>
      <p:sp>
        <p:nvSpPr>
          <p:cNvPr id="3" name="Text Placeholder 2"/>
          <p:cNvSpPr>
            <a:spLocks noGrp="1"/>
          </p:cNvSpPr>
          <p:nvPr>
            <p:ph type="body" idx="1"/>
          </p:nvPr>
        </p:nvSpPr>
        <p:spPr/>
        <p:txBody>
          <a:bodyPr/>
          <a:lstStyle/>
          <a:p>
            <a:r>
              <a:rPr lang="en-GB" dirty="0" smtClean="0"/>
              <a:t>Product Analysis</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ransition advTm="10000"/>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V20</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4098" name="Picture 2" descr="C:\Users\Owner\Desktop\School Documents\School work\STRIPEZ\Electronic Project\Renders\V20\Design v20 back.png"/>
          <p:cNvPicPr>
            <a:picLocks noChangeAspect="1" noChangeArrowheads="1"/>
          </p:cNvPicPr>
          <p:nvPr/>
        </p:nvPicPr>
        <p:blipFill>
          <a:blip r:embed="rId2" cstate="print"/>
          <a:srcRect/>
          <a:stretch>
            <a:fillRect/>
          </a:stretch>
        </p:blipFill>
        <p:spPr bwMode="auto">
          <a:xfrm>
            <a:off x="3873476" y="2949792"/>
            <a:ext cx="5015259" cy="1729273"/>
          </a:xfrm>
          <a:prstGeom prst="rect">
            <a:avLst/>
          </a:prstGeom>
          <a:noFill/>
        </p:spPr>
      </p:pic>
      <p:pic>
        <p:nvPicPr>
          <p:cNvPr id="4099" name="Picture 3" descr="C:\Users\Owner\Desktop\School Documents\School work\STRIPEZ\Electronic Project\Renders\V20\Design v20 Home.png"/>
          <p:cNvPicPr>
            <a:picLocks noChangeAspect="1" noChangeArrowheads="1"/>
          </p:cNvPicPr>
          <p:nvPr/>
        </p:nvPicPr>
        <p:blipFill>
          <a:blip r:embed="rId3" cstate="print"/>
          <a:srcRect/>
          <a:stretch>
            <a:fillRect/>
          </a:stretch>
        </p:blipFill>
        <p:spPr bwMode="auto">
          <a:xfrm>
            <a:off x="1979712" y="1059582"/>
            <a:ext cx="5638640" cy="1944216"/>
          </a:xfrm>
          <a:prstGeom prst="rect">
            <a:avLst/>
          </a:prstGeom>
          <a:noFill/>
        </p:spPr>
      </p:pic>
      <p:sp>
        <p:nvSpPr>
          <p:cNvPr id="7" name="TextBox 6"/>
          <p:cNvSpPr txBox="1"/>
          <p:nvPr/>
        </p:nvSpPr>
        <p:spPr>
          <a:xfrm>
            <a:off x="179512" y="1635646"/>
            <a:ext cx="2304256" cy="3139321"/>
          </a:xfrm>
          <a:prstGeom prst="rect">
            <a:avLst/>
          </a:prstGeom>
          <a:noFill/>
        </p:spPr>
        <p:txBody>
          <a:bodyPr wrap="square" rtlCol="0">
            <a:spAutoFit/>
          </a:bodyPr>
          <a:lstStyle/>
          <a:p>
            <a:pPr>
              <a:buFont typeface="Arial" pitchFamily="34" charset="0"/>
              <a:buChar char="•"/>
            </a:pPr>
            <a:r>
              <a:rPr lang="en-GB" dirty="0" smtClean="0"/>
              <a:t>Main PCB</a:t>
            </a:r>
          </a:p>
          <a:p>
            <a:pPr>
              <a:buFont typeface="Arial" pitchFamily="34" charset="0"/>
              <a:buChar char="•"/>
            </a:pPr>
            <a:r>
              <a:rPr lang="en-GB" dirty="0" smtClean="0"/>
              <a:t>AC Port</a:t>
            </a:r>
          </a:p>
          <a:p>
            <a:pPr>
              <a:buFont typeface="Arial" pitchFamily="34" charset="0"/>
              <a:buChar char="•"/>
            </a:pPr>
            <a:r>
              <a:rPr lang="en-GB" dirty="0" smtClean="0"/>
              <a:t>DMX Ports</a:t>
            </a:r>
          </a:p>
          <a:p>
            <a:pPr>
              <a:buFont typeface="Arial" pitchFamily="34" charset="0"/>
              <a:buChar char="•"/>
            </a:pPr>
            <a:r>
              <a:rPr lang="en-GB" dirty="0" smtClean="0"/>
              <a:t>Glediator Connector</a:t>
            </a:r>
          </a:p>
          <a:p>
            <a:pPr>
              <a:buFont typeface="Arial" pitchFamily="34" charset="0"/>
              <a:buChar char="•"/>
            </a:pPr>
            <a:r>
              <a:rPr lang="en-GB" dirty="0" smtClean="0"/>
              <a:t>USB Charging Port</a:t>
            </a:r>
          </a:p>
          <a:p>
            <a:pPr>
              <a:buFont typeface="Arial" pitchFamily="34" charset="0"/>
              <a:buChar char="•"/>
            </a:pPr>
            <a:r>
              <a:rPr lang="en-GB" dirty="0" smtClean="0"/>
              <a:t>SD Card Slot</a:t>
            </a:r>
          </a:p>
          <a:p>
            <a:pPr>
              <a:buFont typeface="Arial" pitchFamily="34" charset="0"/>
              <a:buChar char="•"/>
            </a:pPr>
            <a:r>
              <a:rPr lang="en-GB" dirty="0" smtClean="0"/>
              <a:t>Audio Ports</a:t>
            </a:r>
          </a:p>
          <a:p>
            <a:pPr>
              <a:buFont typeface="Arial" pitchFamily="34" charset="0"/>
              <a:buChar char="•"/>
            </a:pPr>
            <a:r>
              <a:rPr lang="en-GB" dirty="0" smtClean="0"/>
              <a:t>Pattern Mode Switch</a:t>
            </a:r>
          </a:p>
          <a:p>
            <a:endParaRPr lang="en-GB" dirty="0"/>
          </a:p>
        </p:txBody>
      </p:sp>
      <p:cxnSp>
        <p:nvCxnSpPr>
          <p:cNvPr id="9" name="Straight Arrow Connector 8"/>
          <p:cNvCxnSpPr/>
          <p:nvPr/>
        </p:nvCxnSpPr>
        <p:spPr>
          <a:xfrm>
            <a:off x="1475656" y="1851670"/>
            <a:ext cx="3168352" cy="720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475656" y="2427734"/>
            <a:ext cx="5328592" cy="15841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331640" y="2139702"/>
            <a:ext cx="6336704" cy="16561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547664" y="2427734"/>
            <a:ext cx="5616624" cy="15121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475656" y="2787774"/>
            <a:ext cx="4968552" cy="12241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411760" y="3147814"/>
            <a:ext cx="3744416" cy="9361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619672" y="4155926"/>
            <a:ext cx="3816424" cy="720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1763688" y="3507854"/>
            <a:ext cx="4104456" cy="5760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1763688" y="3723878"/>
            <a:ext cx="3888432"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Tm="10000"/>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V20</a:t>
            </a:r>
            <a:endParaRPr lang="en-GB" dirty="0"/>
          </a:p>
        </p:txBody>
      </p:sp>
      <p:sp>
        <p:nvSpPr>
          <p:cNvPr id="16" name="Content Placeholder 15"/>
          <p:cNvSpPr>
            <a:spLocks noGrp="1"/>
          </p:cNvSpPr>
          <p:nvPr>
            <p:ph idx="1"/>
          </p:nvPr>
        </p:nvSpPr>
        <p:spPr/>
        <p:txBody>
          <a:bodyPr>
            <a:normAutofit fontScale="85000" lnSpcReduction="20000"/>
          </a:bodyPr>
          <a:lstStyle/>
          <a:p>
            <a:r>
              <a:rPr lang="en-GB" dirty="0" smtClean="0"/>
              <a:t>I changed the case to have a larger hole in the back to hide away cables and allow more ports</a:t>
            </a:r>
          </a:p>
          <a:p>
            <a:r>
              <a:rPr lang="en-GB" dirty="0" smtClean="0"/>
              <a:t>I created the back of the case using 3D models of the connectors I would use to accurately create the mounting holes to secure them</a:t>
            </a:r>
          </a:p>
          <a:p>
            <a:r>
              <a:rPr lang="en-GB" dirty="0" smtClean="0"/>
              <a:t>I created a basic PCB design which I used to place the connectors I would use on it to allow holes to be cut into the case to allow access to the connectors</a:t>
            </a:r>
          </a:p>
          <a:p>
            <a:r>
              <a:rPr lang="en-GB" dirty="0" smtClean="0"/>
              <a:t>I created 3D PCB spacers to accurately hold the PCB away from the back of the case to allow it to be mounted securely and allow the ports to line up correctly with the holes cut into the case</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ransition advTm="10000"/>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V21</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5124" name="Picture 4" descr="C:\Users\Owner\Desktop\School Documents\School work\STRIPEZ\Electronic Project\Renders\V21\Design v21 Top.png"/>
          <p:cNvPicPr>
            <a:picLocks noChangeAspect="1" noChangeArrowheads="1"/>
          </p:cNvPicPr>
          <p:nvPr/>
        </p:nvPicPr>
        <p:blipFill>
          <a:blip r:embed="rId2" cstate="print"/>
          <a:srcRect l="29096"/>
          <a:stretch>
            <a:fillRect/>
          </a:stretch>
        </p:blipFill>
        <p:spPr bwMode="auto">
          <a:xfrm>
            <a:off x="1403648" y="2380377"/>
            <a:ext cx="4680520" cy="2276100"/>
          </a:xfrm>
          <a:prstGeom prst="rect">
            <a:avLst/>
          </a:prstGeom>
          <a:noFill/>
        </p:spPr>
      </p:pic>
      <p:pic>
        <p:nvPicPr>
          <p:cNvPr id="5122" name="Picture 2" descr="C:\Users\Owner\Desktop\School Documents\School work\STRIPEZ\Electronic Project\Renders\V21\Design v21 Back.png"/>
          <p:cNvPicPr>
            <a:picLocks noChangeAspect="1" noChangeArrowheads="1"/>
          </p:cNvPicPr>
          <p:nvPr/>
        </p:nvPicPr>
        <p:blipFill>
          <a:blip r:embed="rId3" cstate="print"/>
          <a:srcRect l="24955"/>
          <a:stretch>
            <a:fillRect/>
          </a:stretch>
        </p:blipFill>
        <p:spPr bwMode="auto">
          <a:xfrm>
            <a:off x="4644008" y="2735712"/>
            <a:ext cx="4298008" cy="1974771"/>
          </a:xfrm>
          <a:prstGeom prst="rect">
            <a:avLst/>
          </a:prstGeom>
          <a:noFill/>
        </p:spPr>
      </p:pic>
      <p:pic>
        <p:nvPicPr>
          <p:cNvPr id="5123" name="Picture 3" descr="C:\Users\Owner\Desktop\School Documents\School work\STRIPEZ\Electronic Project\Renders\V21\Design v21 Home.png"/>
          <p:cNvPicPr>
            <a:picLocks noChangeAspect="1" noChangeArrowheads="1"/>
          </p:cNvPicPr>
          <p:nvPr/>
        </p:nvPicPr>
        <p:blipFill>
          <a:blip r:embed="rId4" cstate="print"/>
          <a:srcRect l="27584" b="2500"/>
          <a:stretch>
            <a:fillRect/>
          </a:stretch>
        </p:blipFill>
        <p:spPr bwMode="auto">
          <a:xfrm>
            <a:off x="3131382" y="1005576"/>
            <a:ext cx="4536962" cy="2106234"/>
          </a:xfrm>
          <a:prstGeom prst="rect">
            <a:avLst/>
          </a:prstGeom>
          <a:noFill/>
        </p:spPr>
      </p:pic>
    </p:spTree>
  </p:cSld>
  <p:clrMapOvr>
    <a:masterClrMapping/>
  </p:clrMapOvr>
  <p:transition advTm="10000"/>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GB" dirty="0" smtClean="0"/>
              <a:t>I created panels to allow the LED modules to be attached to them with strong double sided tape because they do not have any mounting mechanisms to securely mount them</a:t>
            </a:r>
          </a:p>
          <a:p>
            <a:r>
              <a:rPr lang="en-GB" dirty="0" smtClean="0"/>
              <a:t>I created channels in them to allow the cables to be managed and easily route them to the power supply and PCB</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
        <p:nvSpPr>
          <p:cNvPr id="8" name="Title 7"/>
          <p:cNvSpPr>
            <a:spLocks noGrp="1"/>
          </p:cNvSpPr>
          <p:nvPr>
            <p:ph type="title"/>
          </p:nvPr>
        </p:nvSpPr>
        <p:spPr/>
        <p:txBody>
          <a:bodyPr/>
          <a:lstStyle/>
          <a:p>
            <a:r>
              <a:rPr lang="en-GB" dirty="0" smtClean="0"/>
              <a:t>V21</a:t>
            </a:r>
            <a:endParaRPr lang="en-GB" dirty="0"/>
          </a:p>
        </p:txBody>
      </p:sp>
    </p:spTree>
  </p:cSld>
  <p:clrMapOvr>
    <a:masterClrMapping/>
  </p:clrMapOvr>
  <p:transition advTm="10000"/>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V37</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6146" name="Picture 2" descr="C:\Users\Owner\Desktop\School Documents\School work\STRIPEZ\Electronic Project\Renders\V27\Design v27 Back.png"/>
          <p:cNvPicPr>
            <a:picLocks noChangeAspect="1" noChangeArrowheads="1"/>
          </p:cNvPicPr>
          <p:nvPr/>
        </p:nvPicPr>
        <p:blipFill>
          <a:blip r:embed="rId2" cstate="print"/>
          <a:srcRect r="21708"/>
          <a:stretch>
            <a:fillRect/>
          </a:stretch>
        </p:blipFill>
        <p:spPr bwMode="auto">
          <a:xfrm>
            <a:off x="3783480" y="2409732"/>
            <a:ext cx="5109001" cy="2250042"/>
          </a:xfrm>
          <a:prstGeom prst="rect">
            <a:avLst/>
          </a:prstGeom>
          <a:noFill/>
        </p:spPr>
      </p:pic>
      <p:pic>
        <p:nvPicPr>
          <p:cNvPr id="6148" name="Picture 4" descr="C:\Users\Owner\Desktop\School Documents\School work\STRIPEZ\Electronic Project\Renders\V27\Design v27 Home.png"/>
          <p:cNvPicPr>
            <a:picLocks noChangeAspect="1" noChangeArrowheads="1"/>
          </p:cNvPicPr>
          <p:nvPr/>
        </p:nvPicPr>
        <p:blipFill>
          <a:blip r:embed="rId3" cstate="print"/>
          <a:srcRect/>
          <a:stretch>
            <a:fillRect/>
          </a:stretch>
        </p:blipFill>
        <p:spPr bwMode="auto">
          <a:xfrm>
            <a:off x="1403649" y="1113588"/>
            <a:ext cx="5168753" cy="1782198"/>
          </a:xfrm>
          <a:prstGeom prst="rect">
            <a:avLst/>
          </a:prstGeom>
          <a:noFill/>
        </p:spPr>
      </p:pic>
      <p:sp>
        <p:nvSpPr>
          <p:cNvPr id="8" name="TextBox 7"/>
          <p:cNvSpPr txBox="1"/>
          <p:nvPr/>
        </p:nvSpPr>
        <p:spPr>
          <a:xfrm>
            <a:off x="6660232" y="1221601"/>
            <a:ext cx="1944216" cy="923330"/>
          </a:xfrm>
          <a:prstGeom prst="rect">
            <a:avLst/>
          </a:prstGeom>
          <a:noFill/>
        </p:spPr>
        <p:txBody>
          <a:bodyPr wrap="square" rtlCol="0">
            <a:spAutoFit/>
          </a:bodyPr>
          <a:lstStyle/>
          <a:p>
            <a:r>
              <a:rPr lang="en-GB" dirty="0" smtClean="0"/>
              <a:t>Screw Holes</a:t>
            </a:r>
          </a:p>
          <a:p>
            <a:endParaRPr lang="en-GB" dirty="0" smtClean="0"/>
          </a:p>
          <a:p>
            <a:r>
              <a:rPr lang="en-GB" dirty="0" smtClean="0"/>
              <a:t>Power Switch</a:t>
            </a:r>
          </a:p>
        </p:txBody>
      </p:sp>
      <p:cxnSp>
        <p:nvCxnSpPr>
          <p:cNvPr id="10" name="Straight Arrow Connector 9"/>
          <p:cNvCxnSpPr/>
          <p:nvPr/>
        </p:nvCxnSpPr>
        <p:spPr>
          <a:xfrm flipH="1">
            <a:off x="4644008" y="1419622"/>
            <a:ext cx="2088232"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7020272" y="2139702"/>
            <a:ext cx="432048" cy="16561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563888" y="4659982"/>
            <a:ext cx="1425390" cy="369332"/>
          </a:xfrm>
          <a:prstGeom prst="rect">
            <a:avLst/>
          </a:prstGeom>
          <a:noFill/>
        </p:spPr>
        <p:txBody>
          <a:bodyPr wrap="none" rtlCol="0">
            <a:spAutoFit/>
          </a:bodyPr>
          <a:lstStyle/>
          <a:p>
            <a:r>
              <a:rPr lang="en-GB" dirty="0" smtClean="0"/>
              <a:t>IR Receiver</a:t>
            </a:r>
            <a:endParaRPr lang="en-GB" dirty="0"/>
          </a:p>
        </p:txBody>
      </p:sp>
      <p:pic>
        <p:nvPicPr>
          <p:cNvPr id="81921" name="Picture 1" descr="C:\Users\Owner\Desktop\School Documents\School work\STRIPEZ\Electronic Project\3- Renders\V27\Design v36 Front.png"/>
          <p:cNvPicPr>
            <a:picLocks noChangeAspect="1" noChangeArrowheads="1"/>
          </p:cNvPicPr>
          <p:nvPr/>
        </p:nvPicPr>
        <p:blipFill>
          <a:blip r:embed="rId4" cstate="print"/>
          <a:srcRect l="10702" r="10833"/>
          <a:stretch>
            <a:fillRect/>
          </a:stretch>
        </p:blipFill>
        <p:spPr bwMode="auto">
          <a:xfrm>
            <a:off x="1115616" y="2895786"/>
            <a:ext cx="3941368" cy="1731969"/>
          </a:xfrm>
          <a:prstGeom prst="rect">
            <a:avLst/>
          </a:prstGeom>
          <a:noFill/>
        </p:spPr>
      </p:pic>
      <p:cxnSp>
        <p:nvCxnSpPr>
          <p:cNvPr id="15" name="Straight Arrow Connector 14"/>
          <p:cNvCxnSpPr>
            <a:stCxn id="13" idx="0"/>
          </p:cNvCxnSpPr>
          <p:nvPr/>
        </p:nvCxnSpPr>
        <p:spPr>
          <a:xfrm flipV="1">
            <a:off x="4276583" y="4083918"/>
            <a:ext cx="367425" cy="5760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Tm="10000"/>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V37</a:t>
            </a:r>
            <a:endParaRPr lang="en-GB" dirty="0"/>
          </a:p>
        </p:txBody>
      </p:sp>
      <p:sp>
        <p:nvSpPr>
          <p:cNvPr id="3" name="Content Placeholder 2"/>
          <p:cNvSpPr>
            <a:spLocks noGrp="1"/>
          </p:cNvSpPr>
          <p:nvPr>
            <p:ph idx="1"/>
          </p:nvPr>
        </p:nvSpPr>
        <p:spPr/>
        <p:txBody>
          <a:bodyPr>
            <a:normAutofit fontScale="92500" lnSpcReduction="10000"/>
          </a:bodyPr>
          <a:lstStyle/>
          <a:p>
            <a:r>
              <a:rPr lang="en-GB" dirty="0" smtClean="0"/>
              <a:t>I added a space in the front of the case to allow and IR receiver to be mounted to it, allowing the device to receive the IR signals from the remote to control it</a:t>
            </a:r>
          </a:p>
          <a:p>
            <a:r>
              <a:rPr lang="en-GB" dirty="0" smtClean="0"/>
              <a:t>I created chamfers to the screw holes to allow the screws to fit flush with the edge of the case</a:t>
            </a:r>
          </a:p>
          <a:p>
            <a:r>
              <a:rPr lang="en-GB" dirty="0" smtClean="0"/>
              <a:t>I moved the power switch from the side to the back as it is a hard power switch which isolates the power supply from the main power and the device will be able to be put in standby mode using the IR remote as it is the main controller for the device</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ransition advTm="10000"/>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V44</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6146" name="Picture 2" descr="C:\Users\Owner\Desktop\School Documents\School work\STRIPEZ\Electronic Project\Renders\V27\Design v27 Back.png"/>
          <p:cNvPicPr>
            <a:picLocks noChangeAspect="1" noChangeArrowheads="1"/>
          </p:cNvPicPr>
          <p:nvPr/>
        </p:nvPicPr>
        <p:blipFill>
          <a:blip r:embed="rId2" cstate="print"/>
          <a:srcRect r="21708"/>
          <a:stretch>
            <a:fillRect/>
          </a:stretch>
        </p:blipFill>
        <p:spPr bwMode="auto">
          <a:xfrm>
            <a:off x="3783480" y="2409732"/>
            <a:ext cx="5109001" cy="2250042"/>
          </a:xfrm>
          <a:prstGeom prst="rect">
            <a:avLst/>
          </a:prstGeom>
          <a:noFill/>
        </p:spPr>
      </p:pic>
      <p:pic>
        <p:nvPicPr>
          <p:cNvPr id="6148" name="Picture 4" descr="C:\Users\Owner\Desktop\School Documents\School work\STRIPEZ\Electronic Project\Renders\V27\Design v27 Home.png"/>
          <p:cNvPicPr>
            <a:picLocks noChangeAspect="1" noChangeArrowheads="1"/>
          </p:cNvPicPr>
          <p:nvPr/>
        </p:nvPicPr>
        <p:blipFill>
          <a:blip r:embed="rId3" cstate="print"/>
          <a:srcRect/>
          <a:stretch>
            <a:fillRect/>
          </a:stretch>
        </p:blipFill>
        <p:spPr bwMode="auto">
          <a:xfrm>
            <a:off x="1403649" y="1113588"/>
            <a:ext cx="5168753" cy="1782198"/>
          </a:xfrm>
          <a:prstGeom prst="rect">
            <a:avLst/>
          </a:prstGeom>
          <a:noFill/>
        </p:spPr>
      </p:pic>
      <p:pic>
        <p:nvPicPr>
          <p:cNvPr id="81921" name="Picture 1" descr="C:\Users\Owner\Desktop\School Documents\School work\STRIPEZ\Electronic Project\3- Renders\V27\Design v36 Front.png"/>
          <p:cNvPicPr>
            <a:picLocks noChangeAspect="1" noChangeArrowheads="1"/>
          </p:cNvPicPr>
          <p:nvPr/>
        </p:nvPicPr>
        <p:blipFill>
          <a:blip r:embed="rId4" cstate="print"/>
          <a:srcRect l="10702" r="10833"/>
          <a:stretch>
            <a:fillRect/>
          </a:stretch>
        </p:blipFill>
        <p:spPr bwMode="auto">
          <a:xfrm>
            <a:off x="1115616" y="2895786"/>
            <a:ext cx="3941368" cy="1731969"/>
          </a:xfrm>
          <a:prstGeom prst="rect">
            <a:avLst/>
          </a:prstGeom>
          <a:noFill/>
        </p:spPr>
      </p:pic>
    </p:spTree>
  </p:cSld>
  <p:clrMapOvr>
    <a:masterClrMapping/>
  </p:clrMapOvr>
  <p:transition advTm="10000"/>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esign v43 Inside 3.png"/>
          <p:cNvPicPr>
            <a:picLocks noChangeAspect="1"/>
          </p:cNvPicPr>
          <p:nvPr/>
        </p:nvPicPr>
        <p:blipFill>
          <a:blip r:embed="rId2" cstate="print"/>
          <a:srcRect l="13415" b="10388"/>
          <a:stretch>
            <a:fillRect/>
          </a:stretch>
        </p:blipFill>
        <p:spPr>
          <a:xfrm>
            <a:off x="971600" y="123478"/>
            <a:ext cx="5112568" cy="2232248"/>
          </a:xfrm>
          <a:prstGeom prst="rect">
            <a:avLst/>
          </a:prstGeom>
        </p:spPr>
      </p:pic>
      <p:pic>
        <p:nvPicPr>
          <p:cNvPr id="5" name="Picture 4" descr="Design v43 Inside 1.png"/>
          <p:cNvPicPr>
            <a:picLocks noChangeAspect="1"/>
          </p:cNvPicPr>
          <p:nvPr/>
        </p:nvPicPr>
        <p:blipFill>
          <a:blip r:embed="rId3" cstate="print"/>
          <a:srcRect l="39655" r="17194"/>
          <a:stretch>
            <a:fillRect/>
          </a:stretch>
        </p:blipFill>
        <p:spPr>
          <a:xfrm>
            <a:off x="3995936" y="1923678"/>
            <a:ext cx="3038146" cy="2970330"/>
          </a:xfrm>
          <a:prstGeom prst="rect">
            <a:avLst/>
          </a:prstGeom>
        </p:spPr>
      </p:pic>
      <p:sp>
        <p:nvSpPr>
          <p:cNvPr id="2" name="Title 1"/>
          <p:cNvSpPr>
            <a:spLocks noGrp="1"/>
          </p:cNvSpPr>
          <p:nvPr>
            <p:ph type="title"/>
          </p:nvPr>
        </p:nvSpPr>
        <p:spPr/>
        <p:txBody>
          <a:bodyPr/>
          <a:lstStyle/>
          <a:p>
            <a:r>
              <a:rPr lang="en-GB" dirty="0" smtClean="0"/>
              <a:t>V44</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6" name="Picture 5" descr="Design v43 Inside 2.png"/>
          <p:cNvPicPr>
            <a:picLocks noChangeAspect="1"/>
          </p:cNvPicPr>
          <p:nvPr/>
        </p:nvPicPr>
        <p:blipFill>
          <a:blip r:embed="rId4" cstate="print"/>
          <a:srcRect l="17835" r="14885"/>
          <a:stretch>
            <a:fillRect/>
          </a:stretch>
        </p:blipFill>
        <p:spPr>
          <a:xfrm>
            <a:off x="179512" y="2355726"/>
            <a:ext cx="3875724" cy="2430270"/>
          </a:xfrm>
          <a:prstGeom prst="rect">
            <a:avLst/>
          </a:prstGeom>
        </p:spPr>
      </p:pic>
    </p:spTree>
  </p:cSld>
  <p:clrMapOvr>
    <a:masterClrMapping/>
  </p:clrMapOvr>
  <p:transition advTm="10000"/>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V44</a:t>
            </a:r>
            <a:endParaRPr lang="en-GB" dirty="0"/>
          </a:p>
        </p:txBody>
      </p:sp>
      <p:sp>
        <p:nvSpPr>
          <p:cNvPr id="4" name="Content Placeholder 3"/>
          <p:cNvSpPr>
            <a:spLocks noGrp="1"/>
          </p:cNvSpPr>
          <p:nvPr>
            <p:ph idx="1"/>
          </p:nvPr>
        </p:nvSpPr>
        <p:spPr/>
        <p:txBody>
          <a:bodyPr/>
          <a:lstStyle/>
          <a:p>
            <a:r>
              <a:rPr lang="en-GB" dirty="0" smtClean="0"/>
              <a:t>I extended the power supply mount to secure to both sides of the case as it would provide more support for the power supply and it adds more rigidity to the case</a:t>
            </a:r>
          </a:p>
          <a:p>
            <a:r>
              <a:rPr lang="en-GB" dirty="0" smtClean="0"/>
              <a:t>I added holes in the side of the case to allow the stands to be held in with bolts to prevent them from falling out</a:t>
            </a:r>
            <a:endParaRPr lang="en-GB" dirty="0"/>
          </a:p>
        </p:txBody>
      </p:sp>
      <p:sp>
        <p:nvSpPr>
          <p:cNvPr id="3" name="Footer Placeholder 2"/>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ransition advTm="10000"/>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V47</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pic>
        <p:nvPicPr>
          <p:cNvPr id="4" name="Picture 3" descr="Design v47 _ Back Panel.png"/>
          <p:cNvPicPr>
            <a:picLocks noChangeAspect="1"/>
          </p:cNvPicPr>
          <p:nvPr/>
        </p:nvPicPr>
        <p:blipFill>
          <a:blip r:embed="rId2" cstate="print"/>
          <a:stretch>
            <a:fillRect/>
          </a:stretch>
        </p:blipFill>
        <p:spPr>
          <a:xfrm>
            <a:off x="4283968" y="2787774"/>
            <a:ext cx="4196706" cy="2214928"/>
          </a:xfrm>
          <a:prstGeom prst="rect">
            <a:avLst/>
          </a:prstGeom>
        </p:spPr>
      </p:pic>
      <p:pic>
        <p:nvPicPr>
          <p:cNvPr id="5" name="Picture 4" descr="Design v47 _ IO.png"/>
          <p:cNvPicPr>
            <a:picLocks noChangeAspect="1"/>
          </p:cNvPicPr>
          <p:nvPr/>
        </p:nvPicPr>
        <p:blipFill>
          <a:blip r:embed="rId3" cstate="print"/>
          <a:srcRect b="18724"/>
          <a:stretch>
            <a:fillRect/>
          </a:stretch>
        </p:blipFill>
        <p:spPr>
          <a:xfrm>
            <a:off x="107504" y="3003798"/>
            <a:ext cx="4196706" cy="1800200"/>
          </a:xfrm>
          <a:prstGeom prst="rect">
            <a:avLst/>
          </a:prstGeom>
        </p:spPr>
      </p:pic>
      <p:pic>
        <p:nvPicPr>
          <p:cNvPr id="6" name="Picture 5" descr="Design v47 _ Side Inside.png"/>
          <p:cNvPicPr>
            <a:picLocks noChangeAspect="1"/>
          </p:cNvPicPr>
          <p:nvPr/>
        </p:nvPicPr>
        <p:blipFill>
          <a:blip r:embed="rId4" cstate="print"/>
          <a:srcRect l="12011" r="19356"/>
          <a:stretch>
            <a:fillRect/>
          </a:stretch>
        </p:blipFill>
        <p:spPr>
          <a:xfrm>
            <a:off x="3958893" y="267495"/>
            <a:ext cx="3277403" cy="2520280"/>
          </a:xfrm>
          <a:prstGeom prst="rect">
            <a:avLst/>
          </a:prstGeom>
        </p:spPr>
      </p:pic>
      <p:pic>
        <p:nvPicPr>
          <p:cNvPr id="7" name="Picture 6" descr="Design v47 Inside.png"/>
          <p:cNvPicPr>
            <a:picLocks noChangeAspect="1"/>
          </p:cNvPicPr>
          <p:nvPr/>
        </p:nvPicPr>
        <p:blipFill>
          <a:blip r:embed="rId5" cstate="print"/>
          <a:srcRect l="24867"/>
          <a:stretch>
            <a:fillRect/>
          </a:stretch>
        </p:blipFill>
        <p:spPr>
          <a:xfrm>
            <a:off x="880099" y="987574"/>
            <a:ext cx="3460623" cy="2430952"/>
          </a:xfrm>
          <a:prstGeom prst="rect">
            <a:avLst/>
          </a:prstGeom>
        </p:spPr>
      </p:pic>
    </p:spTree>
  </p:cSld>
  <p:clrMapOvr>
    <a:masterClrMapping/>
  </p:clrMapOvr>
  <p:transition advTm="10000"/>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Similar Products</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grpSp>
        <p:nvGrpSpPr>
          <p:cNvPr id="15" name="Group 14"/>
          <p:cNvGrpSpPr/>
          <p:nvPr/>
        </p:nvGrpSpPr>
        <p:grpSpPr>
          <a:xfrm>
            <a:off x="971600" y="915566"/>
            <a:ext cx="1852569" cy="1968219"/>
            <a:chOff x="971600" y="915566"/>
            <a:chExt cx="1852569" cy="1968219"/>
          </a:xfrm>
        </p:grpSpPr>
        <p:pic>
          <p:nvPicPr>
            <p:cNvPr id="11" name="Picture 5" descr="http://i.ebayimg.com/images/g/AisAAOSwZVlXqNt1/s-l1600.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l="4969" t="5963" r="7310" b="10969"/>
            <a:stretch>
              <a:fillRect/>
            </a:stretch>
          </p:blipFill>
          <p:spPr bwMode="auto">
            <a:xfrm>
              <a:off x="971600" y="1185596"/>
              <a:ext cx="1852569" cy="1698189"/>
            </a:xfrm>
            <a:prstGeom prst="roundRect">
              <a:avLst>
                <a:gd name="adj" fmla="val 22708"/>
              </a:avLst>
            </a:prstGeom>
            <a:noFill/>
            <a:extLst>
              <a:ext uri="{909E8E84-426E-40DD-AFC4-6F175D3DCCD1}">
                <a14:hiddenFill xmlns:a14="http://schemas.microsoft.com/office/drawing/2010/main" xmlns="">
                  <a:solidFill>
                    <a:srgbClr val="FFFFFF"/>
                  </a:solidFill>
                </a14:hiddenFill>
              </a:ext>
            </a:extLst>
          </p:spPr>
        </p:pic>
        <p:sp>
          <p:nvSpPr>
            <p:cNvPr id="12" name="Rectangle 11"/>
            <p:cNvSpPr/>
            <p:nvPr/>
          </p:nvSpPr>
          <p:spPr>
            <a:xfrm>
              <a:off x="1259632" y="915566"/>
              <a:ext cx="1398140" cy="261610"/>
            </a:xfrm>
            <a:prstGeom prst="rect">
              <a:avLst/>
            </a:prstGeom>
          </p:spPr>
          <p:txBody>
            <a:bodyPr wrap="none">
              <a:spAutoFit/>
            </a:bodyPr>
            <a:lstStyle/>
            <a:p>
              <a:r>
                <a:rPr lang="en-GB" sz="1050" dirty="0"/>
                <a:t>RGB 32*32 Screen</a:t>
              </a:r>
            </a:p>
          </p:txBody>
        </p:sp>
      </p:grpSp>
      <p:grpSp>
        <p:nvGrpSpPr>
          <p:cNvPr id="16" name="Group 15"/>
          <p:cNvGrpSpPr/>
          <p:nvPr/>
        </p:nvGrpSpPr>
        <p:grpSpPr>
          <a:xfrm>
            <a:off x="6156176" y="1563638"/>
            <a:ext cx="2743490" cy="2304256"/>
            <a:chOff x="6156176" y="1563638"/>
            <a:chExt cx="2743490" cy="2304256"/>
          </a:xfrm>
        </p:grpSpPr>
        <p:pic>
          <p:nvPicPr>
            <p:cNvPr id="6" name="Picture 3" descr="http://i.ebayimg.com/images/g/blYAAOSwpLNX~hTs/s-l1600.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t="11306" b="15202"/>
            <a:stretch>
              <a:fillRect/>
            </a:stretch>
          </p:blipFill>
          <p:spPr bwMode="auto">
            <a:xfrm>
              <a:off x="6156176" y="1851670"/>
              <a:ext cx="2743490" cy="2016224"/>
            </a:xfrm>
            <a:prstGeom prst="roundRect">
              <a:avLst>
                <a:gd name="adj" fmla="val 50000"/>
              </a:avLst>
            </a:prstGeom>
            <a:noFill/>
            <a:extLst>
              <a:ext uri="{909E8E84-426E-40DD-AFC4-6F175D3DCCD1}">
                <a14:hiddenFill xmlns:a14="http://schemas.microsoft.com/office/drawing/2010/main" xmlns="">
                  <a:solidFill>
                    <a:srgbClr val="FFFFFF"/>
                  </a:solidFill>
                </a14:hiddenFill>
              </a:ext>
            </a:extLst>
          </p:spPr>
        </p:pic>
        <p:sp>
          <p:nvSpPr>
            <p:cNvPr id="13" name="Rectangle 12"/>
            <p:cNvSpPr/>
            <p:nvPr/>
          </p:nvSpPr>
          <p:spPr>
            <a:xfrm>
              <a:off x="6444208" y="1563638"/>
              <a:ext cx="2210862" cy="261610"/>
            </a:xfrm>
            <a:prstGeom prst="rect">
              <a:avLst/>
            </a:prstGeom>
          </p:spPr>
          <p:txBody>
            <a:bodyPr wrap="none">
              <a:spAutoFit/>
            </a:bodyPr>
            <a:lstStyle/>
            <a:p>
              <a:r>
                <a:rPr lang="en-GB" sz="1100" dirty="0" smtClean="0"/>
                <a:t>MS3264 V3 digital Level Meter</a:t>
              </a:r>
              <a:endParaRPr lang="en-GB" sz="1100" dirty="0"/>
            </a:p>
          </p:txBody>
        </p:sp>
      </p:grpSp>
      <p:grpSp>
        <p:nvGrpSpPr>
          <p:cNvPr id="17" name="Group 16"/>
          <p:cNvGrpSpPr/>
          <p:nvPr/>
        </p:nvGrpSpPr>
        <p:grpSpPr>
          <a:xfrm>
            <a:off x="3779912" y="3003798"/>
            <a:ext cx="2304256" cy="1800200"/>
            <a:chOff x="3779912" y="3003798"/>
            <a:chExt cx="2304256" cy="1800200"/>
          </a:xfrm>
        </p:grpSpPr>
        <p:pic>
          <p:nvPicPr>
            <p:cNvPr id="7"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779912" y="3361534"/>
              <a:ext cx="2304256" cy="1442464"/>
            </a:xfrm>
            <a:prstGeom prst="roundRect">
              <a:avLst>
                <a:gd name="adj" fmla="val 35537"/>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4" name="Rectangle 13"/>
            <p:cNvSpPr/>
            <p:nvPr/>
          </p:nvSpPr>
          <p:spPr>
            <a:xfrm>
              <a:off x="4147801" y="3003798"/>
              <a:ext cx="1720343" cy="261610"/>
            </a:xfrm>
            <a:prstGeom prst="rect">
              <a:avLst/>
            </a:prstGeom>
          </p:spPr>
          <p:txBody>
            <a:bodyPr wrap="none">
              <a:spAutoFit/>
            </a:bodyPr>
            <a:lstStyle/>
            <a:p>
              <a:r>
                <a:rPr lang="en-GB" sz="1100" dirty="0" smtClean="0"/>
                <a:t>8*8 Audio Level Meter </a:t>
              </a:r>
              <a:endParaRPr lang="en-GB" sz="1100" dirty="0"/>
            </a:p>
          </p:txBody>
        </p:sp>
      </p:grpSp>
      <p:grpSp>
        <p:nvGrpSpPr>
          <p:cNvPr id="19" name="Group 18"/>
          <p:cNvGrpSpPr/>
          <p:nvPr/>
        </p:nvGrpSpPr>
        <p:grpSpPr>
          <a:xfrm>
            <a:off x="3239737" y="1275606"/>
            <a:ext cx="2484391" cy="1584176"/>
            <a:chOff x="3239737" y="1275606"/>
            <a:chExt cx="2484391" cy="1584176"/>
          </a:xfrm>
        </p:grpSpPr>
        <p:pic>
          <p:nvPicPr>
            <p:cNvPr id="8" name="Picture 6" descr="http://i.ebayimg.com/images/g/SzYAAOSwv9FXgNZ7/s-l1600.jpg"/>
            <p:cNvPicPr>
              <a:picLocks noChangeAspect="1" noChangeArrowheads="1"/>
            </p:cNvPicPr>
            <p:nvPr/>
          </p:nvPicPr>
          <p:blipFill rotWithShape="1">
            <a:blip r:embed="rId5" cstate="print">
              <a:extLst>
                <a:ext uri="{BEBA8EAE-BF5A-486C-A8C5-ECC9F3942E4B}">
                  <a14:imgProps xmlns:a14="http://schemas.microsoft.com/office/drawing/2010/main" xmlns="">
                    <a14:imgLayer r:embed="rId6">
                      <a14:imgEffect>
                        <a14:backgroundRemoval t="11632" b="80775" l="2500" r="99750">
                          <a14:foregroundMark x1="23500" y1="30372" x2="23875" y2="26656"/>
                          <a14:foregroundMark x1="25000" y1="28271" x2="25000" y2="28271"/>
                          <a14:foregroundMark x1="28125" y1="30372" x2="28125" y2="30372"/>
                          <a14:foregroundMark x1="23625" y1="30533" x2="23625" y2="30533"/>
                          <a14:foregroundMark x1="21000" y1="29887" x2="21000" y2="29887"/>
                          <a14:foregroundMark x1="21875" y1="32149" x2="21875" y2="32149"/>
                          <a14:foregroundMark x1="22375" y1="22456" x2="22375" y2="22456"/>
                          <a14:foregroundMark x1="21750" y1="18740" x2="26375" y2="34895"/>
                          <a14:foregroundMark x1="22375" y1="33279" x2="22375" y2="33279"/>
                          <a14:foregroundMark x1="9000" y1="57351" x2="72250" y2="76737"/>
                          <a14:foregroundMark x1="74500" y1="79968" x2="77875" y2="61066"/>
                          <a14:foregroundMark x1="6625" y1="61066" x2="7250" y2="62682"/>
                          <a14:foregroundMark x1="19500" y1="17286" x2="19500" y2="17286"/>
                          <a14:foregroundMark x1="20375" y1="16317" x2="20375" y2="16317"/>
                          <a14:foregroundMark x1="23750" y1="16963" x2="23750" y2="16963"/>
                          <a14:foregroundMark x1="25625" y1="20679" x2="20500" y2="14863"/>
                          <a14:foregroundMark x1="81625" y1="30210" x2="83250" y2="29402"/>
                          <a14:foregroundMark x1="74750" y1="78029" x2="75000" y2="80129"/>
                          <a14:foregroundMark x1="75500" y1="81260" x2="75125" y2="78514"/>
                          <a14:foregroundMark x1="82125" y1="61389" x2="88625" y2="63166"/>
                          <a14:foregroundMark x1="92625" y1="64620" x2="99750" y2="67044"/>
                          <a14:foregroundMark x1="74250" y1="80775" x2="74250" y2="80775"/>
                          <a14:foregroundMark x1="8375" y1="62359" x2="10500" y2="62520"/>
                          <a14:foregroundMark x1="6500" y1="60420" x2="6750" y2="58643"/>
                          <a14:foregroundMark x1="76500" y1="75444" x2="77000" y2="70921"/>
                          <a14:foregroundMark x1="99000" y1="45073" x2="99000" y2="45073"/>
                          <a14:foregroundMark x1="21625" y1="15670" x2="20500" y2="14863"/>
                          <a14:foregroundMark x1="20500" y1="15024" x2="19750" y2="17609"/>
                          <a14:foregroundMark x1="80500" y1="28756" x2="83375" y2="29402"/>
                          <a14:foregroundMark x1="80625" y1="29402" x2="54500" y2="23102"/>
                          <a14:backgroundMark x1="7250" y1="62843" x2="7250" y2="62843"/>
                          <a14:backgroundMark x1="77875" y1="77221" x2="77875" y2="77221"/>
                          <a14:backgroundMark x1="73750" y1="78029" x2="73750" y2="78029"/>
                          <a14:backgroundMark x1="74125" y1="78837" x2="74125" y2="78837"/>
                          <a14:backgroundMark x1="73500" y1="78837" x2="73500" y2="78837"/>
                          <a14:backgroundMark x1="8125" y1="60582" x2="8125" y2="60582"/>
                          <a14:backgroundMark x1="8125" y1="59935" x2="8125" y2="59935"/>
                          <a14:backgroundMark x1="8125" y1="59935" x2="8125" y2="59935"/>
                          <a14:backgroundMark x1="21000" y1="18255" x2="21000" y2="18255"/>
                          <a14:backgroundMark x1="21125" y1="17447" x2="21125" y2="17447"/>
                          <a14:backgroundMark x1="21125" y1="17447" x2="21125" y2="17447"/>
                          <a14:backgroundMark x1="81375" y1="30695" x2="81375" y2="30695"/>
                          <a14:backgroundMark x1="79125" y1="66397" x2="78500" y2="71567"/>
                          <a14:backgroundMark x1="78125" y1="69144" x2="79125" y2="65428"/>
                        </a14:backgroundRemoval>
                      </a14:imgEffect>
                    </a14:imgLayer>
                  </a14:imgProps>
                </a:ext>
                <a:ext uri="{28A0092B-C50C-407E-A947-70E740481C1C}">
                  <a14:useLocalDpi xmlns:a14="http://schemas.microsoft.com/office/drawing/2010/main" xmlns="" val="0"/>
                </a:ext>
              </a:extLst>
            </a:blip>
            <a:srcRect l="5549" t="14874" b="18491"/>
            <a:stretch/>
          </p:blipFill>
          <p:spPr bwMode="auto">
            <a:xfrm>
              <a:off x="3239737" y="1503615"/>
              <a:ext cx="2484391" cy="1356167"/>
            </a:xfrm>
            <a:prstGeom prst="rect">
              <a:avLst/>
            </a:prstGeom>
            <a:noFill/>
            <a:extLst>
              <a:ext uri="{909E8E84-426E-40DD-AFC4-6F175D3DCCD1}">
                <a14:hiddenFill xmlns:a14="http://schemas.microsoft.com/office/drawing/2010/main" xmlns="">
                  <a:solidFill>
                    <a:srgbClr val="FFFFFF"/>
                  </a:solidFill>
                </a14:hiddenFill>
              </a:ext>
            </a:extLst>
          </p:spPr>
        </p:pic>
        <p:sp>
          <p:nvSpPr>
            <p:cNvPr id="18" name="Rectangle 17"/>
            <p:cNvSpPr/>
            <p:nvPr/>
          </p:nvSpPr>
          <p:spPr>
            <a:xfrm>
              <a:off x="3419872" y="1275606"/>
              <a:ext cx="2295821" cy="253916"/>
            </a:xfrm>
            <a:prstGeom prst="rect">
              <a:avLst/>
            </a:prstGeom>
          </p:spPr>
          <p:txBody>
            <a:bodyPr wrap="none">
              <a:spAutoFit/>
            </a:bodyPr>
            <a:lstStyle/>
            <a:p>
              <a:r>
                <a:rPr lang="en-GB" sz="1050" dirty="0"/>
                <a:t>2.4" LCD Music Spectrum Display</a:t>
              </a:r>
            </a:p>
          </p:txBody>
        </p:sp>
      </p:grpSp>
      <p:grpSp>
        <p:nvGrpSpPr>
          <p:cNvPr id="21" name="Group 20"/>
          <p:cNvGrpSpPr/>
          <p:nvPr/>
        </p:nvGrpSpPr>
        <p:grpSpPr>
          <a:xfrm>
            <a:off x="539552" y="3045609"/>
            <a:ext cx="2742321" cy="1686381"/>
            <a:chOff x="539552" y="3045609"/>
            <a:chExt cx="2742321" cy="1686381"/>
          </a:xfrm>
        </p:grpSpPr>
        <p:pic>
          <p:nvPicPr>
            <p:cNvPr id="9" name="Picture 2" descr="http://47.88.17.41/images/ebay_C947A766D86B465ABFD152E85F4B2082.jpg"/>
            <p:cNvPicPr>
              <a:picLocks noChangeAspect="1" noChangeArrowheads="1"/>
            </p:cNvPicPr>
            <p:nvPr/>
          </p:nvPicPr>
          <p:blipFill rotWithShape="1">
            <a:blip r:embed="rId7" cstate="print">
              <a:extLst>
                <a:ext uri="{BEBA8EAE-BF5A-486C-A8C5-ECC9F3942E4B}">
                  <a14:imgProps xmlns:a14="http://schemas.microsoft.com/office/drawing/2010/main" xmlns="">
                    <a14:imgLayer r:embed="rId8">
                      <a14:imgEffect>
                        <a14:backgroundRemoval t="24390" b="76173" l="17625" r="85500">
                          <a14:foregroundMark x1="18375" y1="25328" x2="17625" y2="74859"/>
                          <a14:foregroundMark x1="18125" y1="27767" x2="17750" y2="31895"/>
                          <a14:foregroundMark x1="22375" y1="73546" x2="73625" y2="74109"/>
                          <a14:foregroundMark x1="75875" y1="76173" x2="18250" y2="75235"/>
                          <a14:foregroundMark x1="74875" y1="72420" x2="75625" y2="50094"/>
                          <a14:foregroundMark x1="73875" y1="56848" x2="83500" y2="56473"/>
                          <a14:foregroundMark x1="81875" y1="58912" x2="85500" y2="56660"/>
                          <a14:foregroundMark x1="69625" y1="25516" x2="22750" y2="24390"/>
                          <a14:foregroundMark x1="77250" y1="59662" x2="77250" y2="59662"/>
                          <a14:foregroundMark x1="77250" y1="60413" x2="77250" y2="60413"/>
                          <a14:backgroundMark x1="19500" y1="26454" x2="19500" y2="26454"/>
                          <a14:backgroundMark x1="74250" y1="27767" x2="74250" y2="27767"/>
                          <a14:backgroundMark x1="74000" y1="73921" x2="74000" y2="73921"/>
                          <a14:backgroundMark x1="79125" y1="50094" x2="79125" y2="50094"/>
                          <a14:backgroundMark x1="77250" y1="50469" x2="77250" y2="50469"/>
                          <a14:backgroundMark x1="81625" y1="51595" x2="81625" y2="51595"/>
                          <a14:backgroundMark x1="77625" y1="51407" x2="77625" y2="51407"/>
                          <a14:backgroundMark x1="76750" y1="51595" x2="76750" y2="51595"/>
                          <a14:backgroundMark x1="76250" y1="53096" x2="76250" y2="53096"/>
                          <a14:backgroundMark x1="76250" y1="59662" x2="76250" y2="59662"/>
                          <a14:backgroundMark x1="18750" y1="72795" x2="18750" y2="72795"/>
                          <a14:backgroundMark x1="18375" y1="71857" x2="18375" y2="71857"/>
                          <a14:backgroundMark x1="74375" y1="74484" x2="74375" y2="74484"/>
                        </a14:backgroundRemoval>
                      </a14:imgEffect>
                    </a14:imgLayer>
                  </a14:imgProps>
                </a:ext>
                <a:ext uri="{28A0092B-C50C-407E-A947-70E740481C1C}">
                  <a14:useLocalDpi xmlns:a14="http://schemas.microsoft.com/office/drawing/2010/main" xmlns="" val="0"/>
                </a:ext>
              </a:extLst>
            </a:blip>
            <a:srcRect l="16995" t="23884" r="15692" b="23283"/>
            <a:stretch/>
          </p:blipFill>
          <p:spPr bwMode="auto">
            <a:xfrm>
              <a:off x="539552" y="3297975"/>
              <a:ext cx="2742321" cy="1434015"/>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Rectangle 19"/>
            <p:cNvSpPr/>
            <p:nvPr/>
          </p:nvSpPr>
          <p:spPr>
            <a:xfrm>
              <a:off x="683568" y="3045609"/>
              <a:ext cx="2199641" cy="246221"/>
            </a:xfrm>
            <a:prstGeom prst="rect">
              <a:avLst/>
            </a:prstGeom>
          </p:spPr>
          <p:txBody>
            <a:bodyPr wrap="none">
              <a:spAutoFit/>
            </a:bodyPr>
            <a:lstStyle/>
            <a:p>
              <a:r>
                <a:rPr lang="en-GB" sz="1000" dirty="0"/>
                <a:t>3.2" LCD Music Spectrum Display</a:t>
              </a:r>
            </a:p>
          </p:txBody>
        </p:sp>
      </p:grpSp>
    </p:spTree>
  </p:cSld>
  <p:clrMapOvr>
    <a:masterClrMapping/>
  </p:clrMapOvr>
  <p:transition advTm="10000"/>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V47</a:t>
            </a:r>
            <a:endParaRPr lang="en-GB" dirty="0"/>
          </a:p>
        </p:txBody>
      </p:sp>
      <p:sp>
        <p:nvSpPr>
          <p:cNvPr id="3" name="Content Placeholder 2"/>
          <p:cNvSpPr>
            <a:spLocks noGrp="1"/>
          </p:cNvSpPr>
          <p:nvPr>
            <p:ph idx="1"/>
          </p:nvPr>
        </p:nvSpPr>
        <p:spPr/>
        <p:txBody>
          <a:bodyPr/>
          <a:lstStyle/>
          <a:p>
            <a:r>
              <a:rPr lang="en-GB" dirty="0" smtClean="0"/>
              <a:t>I decided to replace the 3.5mm audio sockets with 2 RCA connectors</a:t>
            </a:r>
          </a:p>
          <a:p>
            <a:r>
              <a:rPr lang="en-GB" dirty="0" smtClean="0"/>
              <a:t>I decided to not implement DMX into the product due to the limited functionality they would provide and the cost of the connectors, so I removed them from the product</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ransition advTm="10000"/>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Material Choices</a:t>
            </a:r>
            <a:endParaRPr lang="en-GB" dirty="0"/>
          </a:p>
        </p:txBody>
      </p:sp>
      <p:sp>
        <p:nvSpPr>
          <p:cNvPr id="3" name="Content Placeholder 2"/>
          <p:cNvSpPr>
            <a:spLocks noGrp="1"/>
          </p:cNvSpPr>
          <p:nvPr>
            <p:ph idx="1"/>
          </p:nvPr>
        </p:nvSpPr>
        <p:spPr/>
        <p:txBody>
          <a:bodyPr>
            <a:normAutofit fontScale="55000" lnSpcReduction="20000"/>
          </a:bodyPr>
          <a:lstStyle/>
          <a:p>
            <a:r>
              <a:rPr lang="en-GB" dirty="0" smtClean="0"/>
              <a:t>I decided to use wood for most of the case because it is generally associated with high end products and it is very environmentally friendly and easy to recycle.</a:t>
            </a:r>
          </a:p>
          <a:p>
            <a:pPr lvl="1"/>
            <a:r>
              <a:rPr lang="en-GB" dirty="0" smtClean="0"/>
              <a:t>I used 3mm for the internal structures because of it being cheaper, easier to join and mount components to and it taking up less space.</a:t>
            </a:r>
          </a:p>
          <a:p>
            <a:pPr lvl="1"/>
            <a:r>
              <a:rPr lang="en-GB" dirty="0" smtClean="0"/>
              <a:t>I used 10mm for the case because it is stronger than 3mm plywood and it needed 3mm grooves cut into it for the other case pieces to mount into it.</a:t>
            </a:r>
          </a:p>
          <a:p>
            <a:r>
              <a:rPr lang="en-GB" dirty="0" smtClean="0"/>
              <a:t>I decided to use frosted black tinted acrylic for the screen protector because of its strength and optical properties, but I decided to use frosted to slightly diffuse the LEDs so the light will fill the gaps where there are no LEDs, and I decided for it to be tinted so the LEDs cannot damage people’s eyes, even at maximum brightness.</a:t>
            </a:r>
          </a:p>
          <a:p>
            <a:r>
              <a:rPr lang="en-GB" dirty="0" smtClean="0"/>
              <a:t>I decided to make the rear stands from 3mm black acrylic because it is stronger than plywood and the black colour makes them look professional and blend it with the rest of the case.</a:t>
            </a:r>
          </a:p>
          <a:p>
            <a:r>
              <a:rPr lang="en-GB" dirty="0" smtClean="0"/>
              <a:t>I made the PCB spacers from 3D printed black PLA plastic because I needed a precise spacing between the PCB and the rear panel and it is stronger than wood and it being more recyclable than ABS. </a:t>
            </a:r>
          </a:p>
          <a:p>
            <a:r>
              <a:rPr lang="en-GB" dirty="0" smtClean="0"/>
              <a:t>I used a mains power supply due to the large current requirements of the LED panels and it being better for the environment than using batteries which would be quickly used up.</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ransition advTm="10000"/>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Product Overview</a:t>
            </a:r>
            <a:endParaRPr lang="en-GB" dirty="0"/>
          </a:p>
        </p:txBody>
      </p:sp>
      <p:sp>
        <p:nvSpPr>
          <p:cNvPr id="3" name="Text Placeholder 2"/>
          <p:cNvSpPr>
            <a:spLocks noGrp="1"/>
          </p:cNvSpPr>
          <p:nvPr>
            <p:ph type="body" idx="1"/>
          </p:nvPr>
        </p:nvSpPr>
        <p:spPr/>
        <p:txBody>
          <a:bodyPr>
            <a:noAutofit/>
          </a:bodyPr>
          <a:lstStyle/>
          <a:p>
            <a:r>
              <a:rPr lang="en-GB" dirty="0" smtClean="0"/>
              <a:t>Physical Design</a:t>
            </a:r>
          </a:p>
          <a:p>
            <a:pPr>
              <a:buFontTx/>
              <a:buChar char="-"/>
            </a:pPr>
            <a:r>
              <a:rPr lang="en-GB" dirty="0" smtClean="0"/>
              <a:t>Individual Casing Components</a:t>
            </a:r>
          </a:p>
          <a:p>
            <a:pPr>
              <a:buFontTx/>
              <a:buChar char="-"/>
            </a:pPr>
            <a:r>
              <a:rPr lang="en-GB" dirty="0" smtClean="0"/>
              <a:t>10mm MDF</a:t>
            </a:r>
          </a:p>
          <a:p>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ransition advTm="10000"/>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nvGraphicFramePr>
        <p:xfrm>
          <a:off x="1211057" y="1275606"/>
          <a:ext cx="6721888" cy="3564000"/>
        </p:xfrm>
        <a:graphic>
          <a:graphicData uri="http://schemas.openxmlformats.org/presentationml/2006/ole">
            <p:oleObj spid="_x0000_s1026" name="Acrobat Document" r:id="rId3" imgW="11342857" imgH="8019048" progId="AcroExch.Document.DC">
              <p:embed/>
            </p:oleObj>
          </a:graphicData>
        </a:graphic>
      </p:graphicFrame>
      <p:sp>
        <p:nvSpPr>
          <p:cNvPr id="2" name="Title 1"/>
          <p:cNvSpPr>
            <a:spLocks noGrp="1"/>
          </p:cNvSpPr>
          <p:nvPr>
            <p:ph type="title"/>
          </p:nvPr>
        </p:nvSpPr>
        <p:spPr/>
        <p:txBody>
          <a:bodyPr>
            <a:normAutofit/>
          </a:bodyPr>
          <a:lstStyle/>
          <a:p>
            <a:r>
              <a:rPr lang="en-GB" sz="3200" dirty="0" smtClean="0"/>
              <a:t>Top and Bottom Pieces (2x)</a:t>
            </a:r>
            <a:endParaRPr lang="en-GB" sz="3200" dirty="0"/>
          </a:p>
        </p:txBody>
      </p:sp>
      <p:sp>
        <p:nvSpPr>
          <p:cNvPr id="3" name="Footer Placeholder 2"/>
          <p:cNvSpPr>
            <a:spLocks noGrp="1"/>
          </p:cNvSpPr>
          <p:nvPr>
            <p:ph type="ftr" sz="quarter" idx="11"/>
          </p:nvPr>
        </p:nvSpPr>
        <p:spPr/>
        <p:txBody>
          <a:bodyPr/>
          <a:lstStyle/>
          <a:p>
            <a:r>
              <a:rPr lang="en-GB" dirty="0" smtClean="0"/>
              <a:t>Samuel Simpson Centre Number: 51339 Candidate Number: 6041</a:t>
            </a:r>
            <a:endParaRPr lang="en-GB" dirty="0"/>
          </a:p>
        </p:txBody>
      </p:sp>
      <p:sp>
        <p:nvSpPr>
          <p:cNvPr id="5" name="TextBox 4"/>
          <p:cNvSpPr txBox="1"/>
          <p:nvPr/>
        </p:nvSpPr>
        <p:spPr>
          <a:xfrm>
            <a:off x="1403648" y="4894009"/>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ransition advTm="10000"/>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nvGraphicFramePr>
        <p:xfrm>
          <a:off x="1211058" y="1275606"/>
          <a:ext cx="6721885" cy="3564000"/>
        </p:xfrm>
        <a:graphic>
          <a:graphicData uri="http://schemas.openxmlformats.org/presentationml/2006/ole">
            <p:oleObj spid="_x0000_s2050"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Left Side Piece (1x)</a:t>
            </a:r>
            <a:endParaRPr lang="en-GB" dirty="0"/>
          </a:p>
        </p:txBody>
      </p:sp>
      <p:sp>
        <p:nvSpPr>
          <p:cNvPr id="3" name="Footer Placeholder 2"/>
          <p:cNvSpPr>
            <a:spLocks noGrp="1"/>
          </p:cNvSpPr>
          <p:nvPr>
            <p:ph type="ftr" sz="quarter" idx="11"/>
          </p:nvPr>
        </p:nvSpPr>
        <p:spPr/>
        <p:txBody>
          <a:bodyPr/>
          <a:lstStyle/>
          <a:p>
            <a:r>
              <a:rPr lang="en-GB" dirty="0" smtClean="0"/>
              <a:t>Samuel Simpson Centre Number: 51339 Candidate Number: 6041</a:t>
            </a:r>
            <a:endParaRPr lang="en-GB" dirty="0"/>
          </a:p>
        </p:txBody>
      </p:sp>
      <p:sp>
        <p:nvSpPr>
          <p:cNvPr id="5" name="TextBox 4"/>
          <p:cNvSpPr txBox="1"/>
          <p:nvPr/>
        </p:nvSpPr>
        <p:spPr>
          <a:xfrm>
            <a:off x="1403648" y="4894009"/>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ransition advTm="10000"/>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nvGraphicFramePr>
        <p:xfrm>
          <a:off x="1211058" y="1275606"/>
          <a:ext cx="6721885" cy="3564000"/>
        </p:xfrm>
        <a:graphic>
          <a:graphicData uri="http://schemas.openxmlformats.org/presentationml/2006/ole">
            <p:oleObj spid="_x0000_s3074"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Right Side Piece (1x)</a:t>
            </a:r>
            <a:endParaRPr lang="en-GB" dirty="0"/>
          </a:p>
        </p:txBody>
      </p:sp>
      <p:sp>
        <p:nvSpPr>
          <p:cNvPr id="3" name="Footer Placeholder 2"/>
          <p:cNvSpPr>
            <a:spLocks noGrp="1"/>
          </p:cNvSpPr>
          <p:nvPr>
            <p:ph type="ftr" sz="quarter" idx="11"/>
          </p:nvPr>
        </p:nvSpPr>
        <p:spPr/>
        <p:txBody>
          <a:bodyPr/>
          <a:lstStyle/>
          <a:p>
            <a:r>
              <a:rPr lang="en-GB" dirty="0" smtClean="0"/>
              <a:t>Samuel Simpson Centre Number: 51339 Candidate Number: 6041</a:t>
            </a:r>
            <a:endParaRPr lang="en-GB" dirty="0"/>
          </a:p>
        </p:txBody>
      </p:sp>
      <p:sp>
        <p:nvSpPr>
          <p:cNvPr id="5" name="TextBox 4"/>
          <p:cNvSpPr txBox="1"/>
          <p:nvPr/>
        </p:nvSpPr>
        <p:spPr>
          <a:xfrm>
            <a:off x="1403648" y="4894009"/>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ransition advTm="10000"/>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Product Overview</a:t>
            </a:r>
            <a:endParaRPr lang="en-GB" dirty="0"/>
          </a:p>
        </p:txBody>
      </p:sp>
      <p:sp>
        <p:nvSpPr>
          <p:cNvPr id="3" name="Text Placeholder 2"/>
          <p:cNvSpPr>
            <a:spLocks noGrp="1"/>
          </p:cNvSpPr>
          <p:nvPr>
            <p:ph type="body" idx="1"/>
          </p:nvPr>
        </p:nvSpPr>
        <p:spPr/>
        <p:txBody>
          <a:bodyPr>
            <a:noAutofit/>
          </a:bodyPr>
          <a:lstStyle/>
          <a:p>
            <a:r>
              <a:rPr lang="en-GB" dirty="0" smtClean="0"/>
              <a:t>Physical Design</a:t>
            </a:r>
          </a:p>
          <a:p>
            <a:pPr>
              <a:buFontTx/>
              <a:buChar char="-"/>
            </a:pPr>
            <a:r>
              <a:rPr lang="en-GB" dirty="0" smtClean="0"/>
              <a:t>Individual Casing Components</a:t>
            </a:r>
          </a:p>
          <a:p>
            <a:pPr>
              <a:buFontTx/>
              <a:buChar char="-"/>
            </a:pPr>
            <a:r>
              <a:rPr lang="en-GB" dirty="0" smtClean="0"/>
              <a:t>3mm WOOD</a:t>
            </a:r>
          </a:p>
          <a:p>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ransition advTm="10000"/>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Rear Back Panel (1x)</a:t>
            </a:r>
            <a:endParaRPr lang="en-GB" dirty="0"/>
          </a:p>
        </p:txBody>
      </p:sp>
      <p:sp>
        <p:nvSpPr>
          <p:cNvPr id="3" name="Footer Placeholder 2"/>
          <p:cNvSpPr>
            <a:spLocks noGrp="1"/>
          </p:cNvSpPr>
          <p:nvPr>
            <p:ph type="ftr" sz="quarter" idx="11"/>
          </p:nvPr>
        </p:nvSpPr>
        <p:spPr/>
        <p:txBody>
          <a:bodyPr/>
          <a:lstStyle/>
          <a:p>
            <a:r>
              <a:rPr lang="en-GB" dirty="0" smtClean="0"/>
              <a:t>Samuel Simpson Centre Number: 51339 Candidate Number: 6041</a:t>
            </a:r>
            <a:endParaRPr lang="en-GB" dirty="0"/>
          </a:p>
        </p:txBody>
      </p:sp>
      <p:sp>
        <p:nvSpPr>
          <p:cNvPr id="5" name="TextBox 4"/>
          <p:cNvSpPr txBox="1"/>
          <p:nvPr/>
        </p:nvSpPr>
        <p:spPr>
          <a:xfrm>
            <a:off x="1403648" y="4894009"/>
            <a:ext cx="3240360" cy="276999"/>
          </a:xfrm>
          <a:prstGeom prst="rect">
            <a:avLst/>
          </a:prstGeom>
          <a:noFill/>
        </p:spPr>
        <p:txBody>
          <a:bodyPr wrap="square" rtlCol="0">
            <a:spAutoFit/>
          </a:bodyPr>
          <a:lstStyle/>
          <a:p>
            <a:r>
              <a:rPr lang="en-GB" sz="1200" dirty="0" smtClean="0"/>
              <a:t>All measurements in mm</a:t>
            </a:r>
            <a:endParaRPr lang="en-GB" sz="1200" dirty="0"/>
          </a:p>
        </p:txBody>
      </p:sp>
      <p:graphicFrame>
        <p:nvGraphicFramePr>
          <p:cNvPr id="7" name="Object 6"/>
          <p:cNvGraphicFramePr>
            <a:graphicFrameLocks noChangeAspect="1"/>
          </p:cNvGraphicFramePr>
          <p:nvPr/>
        </p:nvGraphicFramePr>
        <p:xfrm>
          <a:off x="1403648" y="1275606"/>
          <a:ext cx="6408712" cy="3572180"/>
        </p:xfrm>
        <a:graphic>
          <a:graphicData uri="http://schemas.openxmlformats.org/presentationml/2006/ole">
            <p:oleObj spid="_x0000_s4100" name="Acrobat Document" r:id="rId3" imgW="11342857" imgH="8019048" progId="AcroExch.Document.DC">
              <p:embed/>
            </p:oleObj>
          </a:graphicData>
        </a:graphic>
      </p:graphicFrame>
    </p:spTree>
  </p:cSld>
  <p:clrMapOvr>
    <a:masterClrMapping/>
  </p:clrMapOvr>
  <p:transition advTm="10000"/>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1700" y="483518"/>
            <a:ext cx="6457950" cy="969771"/>
          </a:xfrm>
        </p:spPr>
        <p:txBody>
          <a:bodyPr/>
          <a:lstStyle/>
          <a:p>
            <a:r>
              <a:rPr lang="en-GB" dirty="0" smtClean="0"/>
              <a:t>Rear IO Panel (1x)</a:t>
            </a:r>
            <a:endParaRPr lang="en-GB" dirty="0"/>
          </a:p>
        </p:txBody>
      </p:sp>
      <p:sp>
        <p:nvSpPr>
          <p:cNvPr id="3" name="Footer Placeholder 2"/>
          <p:cNvSpPr>
            <a:spLocks noGrp="1"/>
          </p:cNvSpPr>
          <p:nvPr>
            <p:ph type="ftr" sz="quarter" idx="11"/>
          </p:nvPr>
        </p:nvSpPr>
        <p:spPr/>
        <p:txBody>
          <a:bodyPr/>
          <a:lstStyle/>
          <a:p>
            <a:r>
              <a:rPr lang="en-GB" dirty="0" smtClean="0"/>
              <a:t>Samuel Simpson Centre Number: 51339 Candidate Number: 6041</a:t>
            </a:r>
            <a:endParaRPr lang="en-GB" dirty="0"/>
          </a:p>
        </p:txBody>
      </p:sp>
      <p:sp>
        <p:nvSpPr>
          <p:cNvPr id="5" name="TextBox 4"/>
          <p:cNvSpPr txBox="1"/>
          <p:nvPr/>
        </p:nvSpPr>
        <p:spPr>
          <a:xfrm>
            <a:off x="1403648" y="4894009"/>
            <a:ext cx="3240360" cy="276999"/>
          </a:xfrm>
          <a:prstGeom prst="rect">
            <a:avLst/>
          </a:prstGeom>
          <a:noFill/>
        </p:spPr>
        <p:txBody>
          <a:bodyPr wrap="square" rtlCol="0">
            <a:spAutoFit/>
          </a:bodyPr>
          <a:lstStyle/>
          <a:p>
            <a:r>
              <a:rPr lang="en-GB" sz="1200" dirty="0" smtClean="0"/>
              <a:t>All measurements in mm</a:t>
            </a:r>
            <a:endParaRPr lang="en-GB" sz="1200" dirty="0"/>
          </a:p>
        </p:txBody>
      </p:sp>
      <p:graphicFrame>
        <p:nvGraphicFramePr>
          <p:cNvPr id="6" name="Object 5"/>
          <p:cNvGraphicFramePr>
            <a:graphicFrameLocks noChangeAspect="1"/>
          </p:cNvGraphicFramePr>
          <p:nvPr/>
        </p:nvGraphicFramePr>
        <p:xfrm>
          <a:off x="1403648" y="1203598"/>
          <a:ext cx="6552728" cy="3640231"/>
        </p:xfrm>
        <a:graphic>
          <a:graphicData uri="http://schemas.openxmlformats.org/presentationml/2006/ole">
            <p:oleObj spid="_x0000_s112642" name="Acrobat Document" r:id="rId3" imgW="11342857" imgH="8019048" progId="AcroExch.Document.DC">
              <p:embed/>
            </p:oleObj>
          </a:graphicData>
        </a:graphic>
      </p:graphicFrame>
    </p:spTree>
  </p:cSld>
  <p:clrMapOvr>
    <a:masterClrMapping/>
  </p:clrMapOvr>
  <p:transition advTm="10000"/>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Rear PCB IO Panel (1x)</a:t>
            </a:r>
            <a:endParaRPr lang="en-GB" dirty="0"/>
          </a:p>
        </p:txBody>
      </p:sp>
      <p:sp>
        <p:nvSpPr>
          <p:cNvPr id="3" name="Footer Placeholder 2"/>
          <p:cNvSpPr>
            <a:spLocks noGrp="1"/>
          </p:cNvSpPr>
          <p:nvPr>
            <p:ph type="ftr" sz="quarter" idx="11"/>
          </p:nvPr>
        </p:nvSpPr>
        <p:spPr/>
        <p:txBody>
          <a:bodyPr/>
          <a:lstStyle/>
          <a:p>
            <a:r>
              <a:rPr lang="en-GB" dirty="0" smtClean="0"/>
              <a:t>Samuel Simpson Centre Number: 51339 Candidate Number: 6041</a:t>
            </a:r>
            <a:endParaRPr lang="en-GB" dirty="0"/>
          </a:p>
        </p:txBody>
      </p:sp>
      <p:sp>
        <p:nvSpPr>
          <p:cNvPr id="5" name="TextBox 4"/>
          <p:cNvSpPr txBox="1"/>
          <p:nvPr/>
        </p:nvSpPr>
        <p:spPr>
          <a:xfrm>
            <a:off x="1403648" y="4894009"/>
            <a:ext cx="3240360" cy="276999"/>
          </a:xfrm>
          <a:prstGeom prst="rect">
            <a:avLst/>
          </a:prstGeom>
          <a:noFill/>
        </p:spPr>
        <p:txBody>
          <a:bodyPr wrap="square" rtlCol="0">
            <a:spAutoFit/>
          </a:bodyPr>
          <a:lstStyle/>
          <a:p>
            <a:r>
              <a:rPr lang="en-GB" sz="1200" dirty="0" smtClean="0"/>
              <a:t>All measurements in mm</a:t>
            </a:r>
            <a:endParaRPr lang="en-GB" sz="1200" dirty="0"/>
          </a:p>
        </p:txBody>
      </p:sp>
      <p:graphicFrame>
        <p:nvGraphicFramePr>
          <p:cNvPr id="6" name="Object 5"/>
          <p:cNvGraphicFramePr>
            <a:graphicFrameLocks noChangeAspect="1"/>
          </p:cNvGraphicFramePr>
          <p:nvPr/>
        </p:nvGraphicFramePr>
        <p:xfrm>
          <a:off x="1187624" y="1275606"/>
          <a:ext cx="6768752" cy="3532084"/>
        </p:xfrm>
        <a:graphic>
          <a:graphicData uri="http://schemas.openxmlformats.org/presentationml/2006/ole">
            <p:oleObj spid="_x0000_s113665" name="Acrobat Document" r:id="rId3" imgW="11342857" imgH="8019048" progId="AcroExch.Document.DC">
              <p:embed/>
            </p:oleObj>
          </a:graphicData>
        </a:graphic>
      </p:graphicFrame>
    </p:spTree>
  </p:cSld>
  <p:clrMapOvr>
    <a:masterClrMapping/>
  </p:clrMapOvr>
  <p:transition advTm="10000"/>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63688" y="3795886"/>
            <a:ext cx="1390846" cy="1036075"/>
          </a:xfrm>
          <a:prstGeom prst="rect">
            <a:avLst/>
          </a:prstGeom>
          <a:ln>
            <a:noFill/>
          </a:ln>
          <a:effectLst>
            <a:softEdge rad="31750"/>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Title 1"/>
          <p:cNvSpPr>
            <a:spLocks noGrp="1"/>
          </p:cNvSpPr>
          <p:nvPr>
            <p:ph type="title"/>
          </p:nvPr>
        </p:nvSpPr>
        <p:spPr/>
        <p:txBody>
          <a:bodyPr>
            <a:normAutofit fontScale="90000"/>
          </a:bodyPr>
          <a:lstStyle/>
          <a:p>
            <a:r>
              <a:rPr lang="en-GB" dirty="0" smtClean="0"/>
              <a:t>PRODUCT: </a:t>
            </a:r>
            <a:r>
              <a:rPr lang="en-GB" sz="1800" dirty="0" smtClean="0"/>
              <a:t>RGB 32*32 Screen Audio LED Level Meter Display Spectrum Analyser DIY Amplifier</a:t>
            </a:r>
            <a:endParaRPr lang="en-GB" dirty="0"/>
          </a:p>
        </p:txBody>
      </p:sp>
      <p:sp>
        <p:nvSpPr>
          <p:cNvPr id="5" name="Content Placeholder 4"/>
          <p:cNvSpPr>
            <a:spLocks noGrp="1"/>
          </p:cNvSpPr>
          <p:nvPr>
            <p:ph sz="half" idx="1"/>
          </p:nvPr>
        </p:nvSpPr>
        <p:spPr/>
        <p:txBody>
          <a:bodyPr>
            <a:normAutofit fontScale="40000" lnSpcReduction="20000"/>
          </a:bodyPr>
          <a:lstStyle/>
          <a:p>
            <a:pPr>
              <a:lnSpc>
                <a:spcPct val="120000"/>
              </a:lnSpc>
              <a:spcBef>
                <a:spcPts val="0"/>
              </a:spcBef>
              <a:buNone/>
            </a:pPr>
            <a:r>
              <a:rPr lang="en-GB" dirty="0" smtClean="0"/>
              <a:t>Parameters:</a:t>
            </a:r>
          </a:p>
          <a:p>
            <a:pPr>
              <a:lnSpc>
                <a:spcPct val="120000"/>
              </a:lnSpc>
              <a:spcBef>
                <a:spcPts val="0"/>
              </a:spcBef>
            </a:pPr>
            <a:r>
              <a:rPr lang="en-GB" dirty="0" smtClean="0"/>
              <a:t>Power from: USB 5V,150mA	</a:t>
            </a:r>
          </a:p>
          <a:p>
            <a:pPr>
              <a:lnSpc>
                <a:spcPct val="120000"/>
              </a:lnSpc>
              <a:spcBef>
                <a:spcPts val="0"/>
              </a:spcBef>
            </a:pPr>
            <a:r>
              <a:rPr lang="en-GB" dirty="0" smtClean="0"/>
              <a:t>Box size:275mm*170mm</a:t>
            </a:r>
          </a:p>
          <a:p>
            <a:pPr>
              <a:lnSpc>
                <a:spcPct val="120000"/>
              </a:lnSpc>
              <a:spcBef>
                <a:spcPts val="0"/>
              </a:spcBef>
            </a:pPr>
            <a:r>
              <a:rPr lang="en-GB" dirty="0" smtClean="0"/>
              <a:t>LED size:250mm(W)*150mm(H)</a:t>
            </a:r>
          </a:p>
          <a:p>
            <a:pPr>
              <a:lnSpc>
                <a:spcPct val="120000"/>
              </a:lnSpc>
              <a:spcBef>
                <a:spcPts val="0"/>
              </a:spcBef>
            </a:pPr>
            <a:r>
              <a:rPr lang="en-GB" dirty="0" smtClean="0"/>
              <a:t>32*32 matrix LED display.</a:t>
            </a:r>
          </a:p>
          <a:p>
            <a:pPr>
              <a:lnSpc>
                <a:spcPct val="120000"/>
              </a:lnSpc>
              <a:spcBef>
                <a:spcPts val="0"/>
              </a:spcBef>
            </a:pPr>
            <a:r>
              <a:rPr lang="en-GB" dirty="0" smtClean="0"/>
              <a:t>Net weight: 0.5Kg (0.8Kg with package)</a:t>
            </a:r>
          </a:p>
          <a:p>
            <a:pPr>
              <a:lnSpc>
                <a:spcPct val="120000"/>
              </a:lnSpc>
              <a:spcBef>
                <a:spcPts val="0"/>
              </a:spcBef>
              <a:buNone/>
            </a:pPr>
            <a:r>
              <a:rPr lang="en-GB" dirty="0" smtClean="0"/>
              <a:t>Features:</a:t>
            </a:r>
          </a:p>
          <a:p>
            <a:pPr>
              <a:lnSpc>
                <a:spcPct val="120000"/>
              </a:lnSpc>
              <a:spcBef>
                <a:spcPts val="0"/>
              </a:spcBef>
            </a:pPr>
            <a:r>
              <a:rPr lang="en-GB" dirty="0" smtClean="0"/>
              <a:t>the LED will dance with the music.</a:t>
            </a:r>
          </a:p>
          <a:p>
            <a:pPr>
              <a:lnSpc>
                <a:spcPct val="120000"/>
              </a:lnSpc>
              <a:spcBef>
                <a:spcPts val="0"/>
              </a:spcBef>
            </a:pPr>
            <a:r>
              <a:rPr lang="en-GB" dirty="0" smtClean="0"/>
              <a:t>with memory function （need install the battery）</a:t>
            </a:r>
          </a:p>
          <a:p>
            <a:pPr>
              <a:lnSpc>
                <a:spcPct val="120000"/>
              </a:lnSpc>
              <a:spcBef>
                <a:spcPts val="0"/>
              </a:spcBef>
            </a:pPr>
            <a:r>
              <a:rPr lang="en-GB" dirty="0" smtClean="0"/>
              <a:t>5 style display mode</a:t>
            </a:r>
          </a:p>
          <a:p>
            <a:pPr>
              <a:lnSpc>
                <a:spcPct val="120000"/>
              </a:lnSpc>
              <a:spcBef>
                <a:spcPts val="0"/>
              </a:spcBef>
            </a:pPr>
            <a:r>
              <a:rPr lang="en-GB" dirty="0" smtClean="0"/>
              <a:t>Can display the year / month / date / hour / min / week</a:t>
            </a:r>
          </a:p>
          <a:p>
            <a:pPr>
              <a:lnSpc>
                <a:spcPct val="120000"/>
              </a:lnSpc>
              <a:spcBef>
                <a:spcPts val="0"/>
              </a:spcBef>
            </a:pPr>
            <a:r>
              <a:rPr lang="en-GB" dirty="0" smtClean="0"/>
              <a:t>Can adjust the LED speed / L&amp;R channel display mode / Gain / Sensitivity / brightness</a:t>
            </a:r>
          </a:p>
          <a:p>
            <a:pPr>
              <a:lnSpc>
                <a:spcPct val="120000"/>
              </a:lnSpc>
              <a:spcBef>
                <a:spcPts val="0"/>
              </a:spcBef>
            </a:pPr>
            <a:r>
              <a:rPr lang="en-GB" dirty="0" smtClean="0"/>
              <a:t>The display frequency range is: 300/600/900/1.2K/1.5K/1.8K/2.1K/2.4K/2.7K/3K/3.3K/3.6K/3.9K/4.2K/4.5K/4.8K/5.1K/5.4K.......total 32 rows. </a:t>
            </a:r>
          </a:p>
          <a:p>
            <a:pPr>
              <a:lnSpc>
                <a:spcPct val="120000"/>
              </a:lnSpc>
              <a:spcBef>
                <a:spcPts val="0"/>
              </a:spcBef>
            </a:pPr>
            <a:r>
              <a:rPr lang="en-GB" dirty="0" smtClean="0"/>
              <a:t>Package included:</a:t>
            </a:r>
          </a:p>
          <a:p>
            <a:pPr>
              <a:lnSpc>
                <a:spcPct val="120000"/>
              </a:lnSpc>
              <a:spcBef>
                <a:spcPts val="0"/>
              </a:spcBef>
            </a:pPr>
            <a:r>
              <a:rPr lang="en-GB" dirty="0" smtClean="0"/>
              <a:t>1x LED display panel</a:t>
            </a:r>
          </a:p>
          <a:p>
            <a:pPr>
              <a:lnSpc>
                <a:spcPct val="120000"/>
              </a:lnSpc>
              <a:spcBef>
                <a:spcPts val="0"/>
              </a:spcBef>
            </a:pPr>
            <a:r>
              <a:rPr lang="en-GB" dirty="0" smtClean="0"/>
              <a:t>1x stand</a:t>
            </a:r>
          </a:p>
          <a:p>
            <a:pPr>
              <a:lnSpc>
                <a:spcPct val="120000"/>
              </a:lnSpc>
              <a:spcBef>
                <a:spcPts val="0"/>
              </a:spcBef>
            </a:pPr>
            <a:r>
              <a:rPr lang="en-GB" dirty="0" smtClean="0"/>
              <a:t>1x USB cable</a:t>
            </a:r>
          </a:p>
          <a:p>
            <a:pPr>
              <a:lnSpc>
                <a:spcPct val="120000"/>
              </a:lnSpc>
              <a:spcBef>
                <a:spcPts val="0"/>
              </a:spcBef>
            </a:pPr>
            <a:r>
              <a:rPr lang="en-GB" dirty="0" smtClean="0"/>
              <a:t>1x 3.5mm cable</a:t>
            </a:r>
          </a:p>
          <a:p>
            <a:pPr>
              <a:lnSpc>
                <a:spcPct val="120000"/>
              </a:lnSpc>
              <a:spcBef>
                <a:spcPts val="0"/>
              </a:spcBef>
            </a:pPr>
            <a:endParaRPr lang="en-GB" dirty="0"/>
          </a:p>
        </p:txBody>
      </p:sp>
      <p:graphicFrame>
        <p:nvGraphicFramePr>
          <p:cNvPr id="12" name="Content Placeholder 11"/>
          <p:cNvGraphicFramePr>
            <a:graphicFrameLocks noGrp="1"/>
          </p:cNvGraphicFramePr>
          <p:nvPr>
            <p:ph sz="half" idx="2"/>
          </p:nvPr>
        </p:nvGraphicFramePr>
        <p:xfrm>
          <a:off x="4644008" y="1419622"/>
          <a:ext cx="4360539" cy="3662144"/>
        </p:xfrm>
        <a:graphic>
          <a:graphicData uri="http://schemas.openxmlformats.org/drawingml/2006/table">
            <a:tbl>
              <a:tblPr firstRow="1" bandRow="1">
                <a:tableStyleId>{5C22544A-7EE6-4342-B048-85BDC9FD1C3A}</a:tableStyleId>
              </a:tblPr>
              <a:tblGrid>
                <a:gridCol w="1453513"/>
                <a:gridCol w="1453513"/>
                <a:gridCol w="1453513"/>
              </a:tblGrid>
              <a:tr h="216024">
                <a:tc>
                  <a:txBody>
                    <a:bodyPr/>
                    <a:lstStyle/>
                    <a:p>
                      <a:r>
                        <a:rPr lang="en-GB" sz="1000" baseline="0" dirty="0"/>
                        <a:t>Feature</a:t>
                      </a:r>
                    </a:p>
                  </a:txBody>
                  <a:tcPr/>
                </a:tc>
                <a:tc>
                  <a:txBody>
                    <a:bodyPr/>
                    <a:lstStyle/>
                    <a:p>
                      <a:r>
                        <a:rPr lang="en-GB" sz="1000" baseline="0" dirty="0"/>
                        <a:t>Description</a:t>
                      </a:r>
                    </a:p>
                  </a:txBody>
                  <a:tcPr/>
                </a:tc>
                <a:tc>
                  <a:txBody>
                    <a:bodyPr/>
                    <a:lstStyle/>
                    <a:p>
                      <a:r>
                        <a:rPr lang="en-GB" sz="1000" baseline="0" dirty="0"/>
                        <a:t>Comment</a:t>
                      </a:r>
                    </a:p>
                  </a:txBody>
                  <a:tcPr/>
                </a:tc>
              </a:tr>
              <a:tr h="379994">
                <a:tc>
                  <a:txBody>
                    <a:bodyPr/>
                    <a:lstStyle/>
                    <a:p>
                      <a:r>
                        <a:rPr lang="en-GB" sz="1000" dirty="0"/>
                        <a:t>Cost</a:t>
                      </a:r>
                    </a:p>
                  </a:txBody>
                  <a:tcPr/>
                </a:tc>
                <a:tc>
                  <a:txBody>
                    <a:bodyPr/>
                    <a:lstStyle/>
                    <a:p>
                      <a:r>
                        <a:rPr lang="en-GB" sz="600" dirty="0"/>
                        <a:t>£61.75</a:t>
                      </a:r>
                      <a:r>
                        <a:rPr lang="en-GB" sz="600" baseline="0" dirty="0"/>
                        <a:t> + £9 P+P</a:t>
                      </a:r>
                      <a:endParaRPr lang="en-GB" sz="600" dirty="0"/>
                    </a:p>
                  </a:txBody>
                  <a:tcPr/>
                </a:tc>
                <a:tc>
                  <a:txBody>
                    <a:bodyPr/>
                    <a:lstStyle/>
                    <a:p>
                      <a:r>
                        <a:rPr lang="en-GB" sz="600" dirty="0"/>
                        <a:t>Expensive</a:t>
                      </a:r>
                      <a:r>
                        <a:rPr lang="en-GB" sz="600" baseline="0" dirty="0"/>
                        <a:t> for what it </a:t>
                      </a:r>
                      <a:r>
                        <a:rPr lang="en-GB" sz="600" baseline="0" dirty="0" smtClean="0"/>
                        <a:t>is as it has a cheap plastic case which looks like it would break easily</a:t>
                      </a:r>
                      <a:endParaRPr lang="en-GB" sz="600" dirty="0"/>
                    </a:p>
                  </a:txBody>
                  <a:tcPr/>
                </a:tc>
              </a:tr>
              <a:tr h="600302">
                <a:tc>
                  <a:txBody>
                    <a:bodyPr/>
                    <a:lstStyle/>
                    <a:p>
                      <a:r>
                        <a:rPr lang="en-GB" sz="1000" dirty="0"/>
                        <a:t>Aesthetics</a:t>
                      </a:r>
                    </a:p>
                  </a:txBody>
                  <a:tcPr/>
                </a:tc>
                <a:tc>
                  <a:txBody>
                    <a:bodyPr/>
                    <a:lstStyle/>
                    <a:p>
                      <a:r>
                        <a:rPr lang="en-GB" sz="600" dirty="0"/>
                        <a:t>Clear Plastic, White PCB, Visible</a:t>
                      </a:r>
                      <a:r>
                        <a:rPr lang="en-GB" sz="600" baseline="0" dirty="0"/>
                        <a:t> Components</a:t>
                      </a:r>
                    </a:p>
                    <a:p>
                      <a:r>
                        <a:rPr lang="en-GB" sz="600" baseline="0" dirty="0"/>
                        <a:t>½ Kg</a:t>
                      </a:r>
                    </a:p>
                    <a:p>
                      <a:r>
                        <a:rPr lang="en-GB" sz="600" baseline="0" dirty="0"/>
                        <a:t>Coloured Leds</a:t>
                      </a:r>
                    </a:p>
                    <a:p>
                      <a:r>
                        <a:rPr lang="en-GB" sz="600" baseline="0" dirty="0"/>
                        <a:t>Large (25x15cm)</a:t>
                      </a:r>
                      <a:endParaRPr lang="en-GB" sz="600" dirty="0"/>
                    </a:p>
                  </a:txBody>
                  <a:tcPr/>
                </a:tc>
                <a:tc>
                  <a:txBody>
                    <a:bodyPr/>
                    <a:lstStyle/>
                    <a:p>
                      <a:r>
                        <a:rPr lang="en-GB" sz="600" dirty="0"/>
                        <a:t>Not very pretty</a:t>
                      </a:r>
                      <a:r>
                        <a:rPr lang="en-GB" sz="600" baseline="0" dirty="0"/>
                        <a:t> as components are visible</a:t>
                      </a:r>
                    </a:p>
                    <a:p>
                      <a:r>
                        <a:rPr lang="en-GB" sz="600" baseline="0" dirty="0"/>
                        <a:t>Light</a:t>
                      </a:r>
                    </a:p>
                    <a:p>
                      <a:r>
                        <a:rPr lang="en-GB" sz="600" baseline="0" dirty="0"/>
                        <a:t>Leds are fixed </a:t>
                      </a:r>
                      <a:r>
                        <a:rPr lang="en-GB" sz="600" baseline="0" dirty="0" smtClean="0"/>
                        <a:t>colours</a:t>
                      </a:r>
                    </a:p>
                    <a:p>
                      <a:r>
                        <a:rPr lang="en-GB" sz="600" baseline="0" dirty="0" smtClean="0"/>
                        <a:t>The casing material makes the product look cheap</a:t>
                      </a:r>
                      <a:endParaRPr lang="en-GB" sz="600" dirty="0"/>
                    </a:p>
                  </a:txBody>
                  <a:tcPr/>
                </a:tc>
              </a:tr>
              <a:tr h="406021">
                <a:tc>
                  <a:txBody>
                    <a:bodyPr/>
                    <a:lstStyle/>
                    <a:p>
                      <a:r>
                        <a:rPr lang="en-GB" sz="1000" dirty="0"/>
                        <a:t>Customers</a:t>
                      </a:r>
                    </a:p>
                  </a:txBody>
                  <a:tcPr/>
                </a:tc>
                <a:tc>
                  <a:txBody>
                    <a:bodyPr/>
                    <a:lstStyle/>
                    <a:p>
                      <a:r>
                        <a:rPr lang="en-GB" sz="600" dirty="0"/>
                        <a:t>Audio</a:t>
                      </a:r>
                      <a:r>
                        <a:rPr lang="en-GB" sz="600" baseline="0" dirty="0"/>
                        <a:t>philes, </a:t>
                      </a:r>
                    </a:p>
                    <a:p>
                      <a:r>
                        <a:rPr lang="en-GB" sz="600" dirty="0"/>
                        <a:t>Techies</a:t>
                      </a:r>
                    </a:p>
                  </a:txBody>
                  <a:tcPr/>
                </a:tc>
                <a:tc>
                  <a:txBody>
                    <a:bodyPr/>
                    <a:lstStyle/>
                    <a:p>
                      <a:r>
                        <a:rPr lang="en-GB" sz="600" dirty="0"/>
                        <a:t>Limited Market</a:t>
                      </a:r>
                      <a:r>
                        <a:rPr lang="en-GB" sz="600" baseline="0" dirty="0"/>
                        <a:t> Due to </a:t>
                      </a:r>
                      <a:r>
                        <a:rPr lang="en-GB" sz="600" baseline="0" dirty="0" smtClean="0"/>
                        <a:t>Aesthetics as all the electronics are visible and the product looks cheap because of the casing material</a:t>
                      </a:r>
                      <a:endParaRPr lang="en-GB" sz="600" dirty="0"/>
                    </a:p>
                  </a:txBody>
                  <a:tcPr/>
                </a:tc>
              </a:tr>
              <a:tr h="295110">
                <a:tc>
                  <a:txBody>
                    <a:bodyPr/>
                    <a:lstStyle/>
                    <a:p>
                      <a:r>
                        <a:rPr lang="en-GB" sz="1000" dirty="0"/>
                        <a:t>Materials</a:t>
                      </a:r>
                    </a:p>
                  </a:txBody>
                  <a:tcPr/>
                </a:tc>
                <a:tc>
                  <a:txBody>
                    <a:bodyPr/>
                    <a:lstStyle/>
                    <a:p>
                      <a:r>
                        <a:rPr lang="en-GB" sz="600" dirty="0" smtClean="0"/>
                        <a:t>Plastic/PCB/Acrylic</a:t>
                      </a:r>
                      <a:endParaRPr lang="en-GB" sz="600" dirty="0"/>
                    </a:p>
                  </a:txBody>
                  <a:tcPr/>
                </a:tc>
                <a:tc>
                  <a:txBody>
                    <a:bodyPr/>
                    <a:lstStyle/>
                    <a:p>
                      <a:r>
                        <a:rPr lang="en-GB" sz="600" dirty="0" smtClean="0"/>
                        <a:t>It</a:t>
                      </a:r>
                      <a:r>
                        <a:rPr lang="en-GB" sz="600" baseline="0" dirty="0" smtClean="0"/>
                        <a:t> is made of cheap materials as it is not a very high quality product</a:t>
                      </a:r>
                      <a:endParaRPr lang="en-GB" sz="600" dirty="0"/>
                    </a:p>
                  </a:txBody>
                  <a:tcPr/>
                </a:tc>
              </a:tr>
              <a:tr h="484102">
                <a:tc>
                  <a:txBody>
                    <a:bodyPr/>
                    <a:lstStyle/>
                    <a:p>
                      <a:r>
                        <a:rPr lang="en-GB" sz="1000" dirty="0"/>
                        <a:t>Environment</a:t>
                      </a:r>
                    </a:p>
                  </a:txBody>
                  <a:tcPr/>
                </a:tc>
                <a:tc>
                  <a:txBody>
                    <a:bodyPr/>
                    <a:lstStyle/>
                    <a:p>
                      <a:r>
                        <a:rPr lang="en-GB" sz="600" dirty="0"/>
                        <a:t>Nothing Recyclable</a:t>
                      </a:r>
                    </a:p>
                  </a:txBody>
                  <a:tcPr/>
                </a:tc>
                <a:tc>
                  <a:txBody>
                    <a:bodyPr/>
                    <a:lstStyle/>
                    <a:p>
                      <a:r>
                        <a:rPr lang="en-GB" sz="600" dirty="0"/>
                        <a:t>Not Environmentally</a:t>
                      </a:r>
                      <a:r>
                        <a:rPr lang="en-GB" sz="600" baseline="0" dirty="0"/>
                        <a:t> </a:t>
                      </a:r>
                      <a:r>
                        <a:rPr lang="en-GB" sz="600" baseline="0" dirty="0" smtClean="0"/>
                        <a:t>Friendly as the product is made using plastic which is recyclable in some case but as it is a mixture of plastics and it contains electronics it is not recyclable</a:t>
                      </a:r>
                      <a:endParaRPr lang="en-GB" sz="600" dirty="0"/>
                    </a:p>
                  </a:txBody>
                  <a:tcPr/>
                </a:tc>
              </a:tr>
              <a:tr h="484102">
                <a:tc>
                  <a:txBody>
                    <a:bodyPr/>
                    <a:lstStyle/>
                    <a:p>
                      <a:r>
                        <a:rPr lang="en-GB" sz="1000" dirty="0"/>
                        <a:t>Safety</a:t>
                      </a:r>
                    </a:p>
                  </a:txBody>
                  <a:tcPr/>
                </a:tc>
                <a:tc>
                  <a:txBody>
                    <a:bodyPr/>
                    <a:lstStyle/>
                    <a:p>
                      <a:r>
                        <a:rPr lang="en-GB" sz="600" dirty="0"/>
                        <a:t>5v @ 150mA</a:t>
                      </a:r>
                    </a:p>
                    <a:p>
                      <a:r>
                        <a:rPr lang="en-GB" sz="600" dirty="0"/>
                        <a:t>Lightweight</a:t>
                      </a:r>
                    </a:p>
                  </a:txBody>
                  <a:tcPr/>
                </a:tc>
                <a:tc>
                  <a:txBody>
                    <a:bodyPr/>
                    <a:lstStyle/>
                    <a:p>
                      <a:r>
                        <a:rPr lang="en-GB" sz="600" dirty="0"/>
                        <a:t>Low power/current so no risk of</a:t>
                      </a:r>
                      <a:r>
                        <a:rPr lang="en-GB" sz="600" baseline="0" dirty="0"/>
                        <a:t> electrocution</a:t>
                      </a:r>
                      <a:endParaRPr lang="en-GB" sz="600" dirty="0"/>
                    </a:p>
                    <a:p>
                      <a:r>
                        <a:rPr lang="en-GB" sz="600" dirty="0" smtClean="0"/>
                        <a:t>Lightweight</a:t>
                      </a:r>
                      <a:r>
                        <a:rPr lang="en-GB" sz="600" baseline="0" dirty="0" smtClean="0"/>
                        <a:t> so it won’t hurt someone if it fell on them</a:t>
                      </a:r>
                    </a:p>
                    <a:p>
                      <a:r>
                        <a:rPr lang="en-GB" sz="600" baseline="0" dirty="0" smtClean="0"/>
                        <a:t>It has rounded corners</a:t>
                      </a:r>
                      <a:endParaRPr lang="en-GB" sz="600" dirty="0"/>
                    </a:p>
                  </a:txBody>
                  <a:tcPr/>
                </a:tc>
              </a:tr>
              <a:tr h="379994">
                <a:tc>
                  <a:txBody>
                    <a:bodyPr/>
                    <a:lstStyle/>
                    <a:p>
                      <a:r>
                        <a:rPr lang="en-GB" sz="1000" dirty="0"/>
                        <a:t>Function</a:t>
                      </a:r>
                    </a:p>
                  </a:txBody>
                  <a:tcPr/>
                </a:tc>
                <a:tc>
                  <a:txBody>
                    <a:bodyPr/>
                    <a:lstStyle/>
                    <a:p>
                      <a:r>
                        <a:rPr lang="en-GB" sz="600" dirty="0"/>
                        <a:t>Lights</a:t>
                      </a:r>
                      <a:r>
                        <a:rPr lang="en-GB" sz="600" baseline="0" dirty="0"/>
                        <a:t> up </a:t>
                      </a:r>
                      <a:r>
                        <a:rPr lang="en-GB" sz="600" baseline="0" dirty="0" smtClean="0"/>
                        <a:t>the individual columns depending on the level of  the audio in that specific frequency range</a:t>
                      </a:r>
                      <a:endParaRPr lang="en-GB" sz="600" dirty="0"/>
                    </a:p>
                  </a:txBody>
                  <a:tcPr/>
                </a:tc>
                <a:tc>
                  <a:txBody>
                    <a:bodyPr/>
                    <a:lstStyle/>
                    <a:p>
                      <a:r>
                        <a:rPr lang="en-GB" sz="600" dirty="0" smtClean="0"/>
                        <a:t> It can be used</a:t>
                      </a:r>
                      <a:r>
                        <a:rPr lang="en-GB" sz="600" baseline="0" dirty="0" smtClean="0"/>
                        <a:t> f</a:t>
                      </a:r>
                      <a:r>
                        <a:rPr lang="en-GB" sz="600" dirty="0" smtClean="0"/>
                        <a:t>or Party's/</a:t>
                      </a:r>
                      <a:r>
                        <a:rPr lang="en-GB" sz="600" baseline="0" dirty="0" smtClean="0"/>
                        <a:t>Discos as the light flash in time with the beat</a:t>
                      </a:r>
                      <a:endParaRPr lang="en-GB" sz="600" dirty="0"/>
                    </a:p>
                  </a:txBody>
                  <a:tcPr/>
                </a:tc>
              </a:tr>
            </a:tbl>
          </a:graphicData>
        </a:graphic>
      </p:graphicFrame>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9" name="Picture 3" descr="http://i.ebayimg.com/images/g/BfgAAOSwZVlXqNuS/s-l1600.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b="786"/>
          <a:stretch>
            <a:fillRect/>
          </a:stretch>
        </p:blipFill>
        <p:spPr bwMode="auto">
          <a:xfrm>
            <a:off x="3203848" y="3867894"/>
            <a:ext cx="1368152" cy="932533"/>
          </a:xfrm>
          <a:prstGeom prst="roundRect">
            <a:avLst>
              <a:gd name="adj" fmla="val 23326"/>
            </a:avLst>
          </a:prstGeom>
          <a:noFill/>
          <a:extLst>
            <a:ext uri="{909E8E84-426E-40DD-AFC4-6F175D3DCCD1}">
              <a14:hiddenFill xmlns:a14="http://schemas.microsoft.com/office/drawing/2010/main" xmlns="">
                <a:solidFill>
                  <a:srgbClr val="FFFFFF"/>
                </a:solidFill>
              </a14:hiddenFill>
            </a:ext>
          </a:extLst>
        </p:spPr>
      </p:pic>
      <p:pic>
        <p:nvPicPr>
          <p:cNvPr id="10" name="Picture 5" descr="http://i.ebayimg.com/images/g/AisAAOSwZVlXqNt1/s-l1600.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l="4969" t="5963" r="7310" b="10969"/>
          <a:stretch>
            <a:fillRect/>
          </a:stretch>
        </p:blipFill>
        <p:spPr bwMode="auto">
          <a:xfrm>
            <a:off x="3079471" y="1419622"/>
            <a:ext cx="1492529" cy="1368152"/>
          </a:xfrm>
          <a:prstGeom prst="roundRect">
            <a:avLst>
              <a:gd name="adj" fmla="val 22708"/>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advTm="10000"/>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331640" y="1275606"/>
          <a:ext cx="6654727" cy="3528392"/>
        </p:xfrm>
        <a:graphic>
          <a:graphicData uri="http://schemas.openxmlformats.org/presentationml/2006/ole">
            <p:oleObj spid="_x0000_s7170" name="Acrobat Document" r:id="rId3" imgW="11342857" imgH="8019048" progId="AcroExch.Document.DC">
              <p:embed/>
            </p:oleObj>
          </a:graphicData>
        </a:graphic>
      </p:graphicFrame>
      <p:sp>
        <p:nvSpPr>
          <p:cNvPr id="2" name="Title 1"/>
          <p:cNvSpPr>
            <a:spLocks noGrp="1"/>
          </p:cNvSpPr>
          <p:nvPr>
            <p:ph type="title"/>
          </p:nvPr>
        </p:nvSpPr>
        <p:spPr/>
        <p:txBody>
          <a:bodyPr>
            <a:normAutofit fontScale="90000"/>
          </a:bodyPr>
          <a:lstStyle/>
          <a:p>
            <a:r>
              <a:rPr lang="en-GB" dirty="0" smtClean="0"/>
              <a:t>Rear Stand Covers (2x)</a:t>
            </a:r>
            <a:endParaRPr lang="en-GB" dirty="0"/>
          </a:p>
        </p:txBody>
      </p:sp>
      <p:sp>
        <p:nvSpPr>
          <p:cNvPr id="3" name="Footer Placeholder 2"/>
          <p:cNvSpPr>
            <a:spLocks noGrp="1"/>
          </p:cNvSpPr>
          <p:nvPr>
            <p:ph type="ftr" sz="quarter" idx="11"/>
          </p:nvPr>
        </p:nvSpPr>
        <p:spPr/>
        <p:txBody>
          <a:bodyPr/>
          <a:lstStyle/>
          <a:p>
            <a:r>
              <a:rPr lang="en-GB" dirty="0" smtClean="0"/>
              <a:t>Samuel Simpson Centre Number: 51339 Candidate Number: 6041</a:t>
            </a:r>
            <a:endParaRPr lang="en-GB" dirty="0"/>
          </a:p>
        </p:txBody>
      </p:sp>
      <p:sp>
        <p:nvSpPr>
          <p:cNvPr id="5" name="TextBox 4"/>
          <p:cNvSpPr txBox="1"/>
          <p:nvPr/>
        </p:nvSpPr>
        <p:spPr>
          <a:xfrm>
            <a:off x="1403648" y="4894009"/>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ransition advTm="10000"/>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dirty="0" smtClean="0"/>
              <a:t>Back Power Supply Holder (1x)</a:t>
            </a:r>
            <a:endParaRPr lang="en-GB" sz="2800" dirty="0"/>
          </a:p>
        </p:txBody>
      </p:sp>
      <p:sp>
        <p:nvSpPr>
          <p:cNvPr id="3" name="Footer Placeholder 2"/>
          <p:cNvSpPr>
            <a:spLocks noGrp="1"/>
          </p:cNvSpPr>
          <p:nvPr>
            <p:ph type="ftr" sz="quarter" idx="11"/>
          </p:nvPr>
        </p:nvSpPr>
        <p:spPr/>
        <p:txBody>
          <a:bodyPr/>
          <a:lstStyle/>
          <a:p>
            <a:r>
              <a:rPr lang="en-GB" dirty="0" smtClean="0"/>
              <a:t>Samuel Simpson Centre Number: 51339 Candidate Number: 6041</a:t>
            </a:r>
            <a:endParaRPr lang="en-GB" dirty="0"/>
          </a:p>
        </p:txBody>
      </p:sp>
      <p:sp>
        <p:nvSpPr>
          <p:cNvPr id="6" name="TextBox 5"/>
          <p:cNvSpPr txBox="1"/>
          <p:nvPr/>
        </p:nvSpPr>
        <p:spPr>
          <a:xfrm>
            <a:off x="1403648" y="4894009"/>
            <a:ext cx="3240360" cy="276999"/>
          </a:xfrm>
          <a:prstGeom prst="rect">
            <a:avLst/>
          </a:prstGeom>
          <a:noFill/>
        </p:spPr>
        <p:txBody>
          <a:bodyPr wrap="square" rtlCol="0">
            <a:spAutoFit/>
          </a:bodyPr>
          <a:lstStyle/>
          <a:p>
            <a:r>
              <a:rPr lang="en-GB" sz="1200" dirty="0" smtClean="0"/>
              <a:t>All measurements in mm</a:t>
            </a:r>
            <a:endParaRPr lang="en-GB" sz="1200" dirty="0"/>
          </a:p>
        </p:txBody>
      </p:sp>
      <p:graphicFrame>
        <p:nvGraphicFramePr>
          <p:cNvPr id="5" name="Object 4"/>
          <p:cNvGraphicFramePr>
            <a:graphicFrameLocks noChangeAspect="1"/>
          </p:cNvGraphicFramePr>
          <p:nvPr/>
        </p:nvGraphicFramePr>
        <p:xfrm>
          <a:off x="1403648" y="1203598"/>
          <a:ext cx="6552728" cy="3640232"/>
        </p:xfrm>
        <a:graphic>
          <a:graphicData uri="http://schemas.openxmlformats.org/presentationml/2006/ole">
            <p:oleObj spid="_x0000_s114689" name="Acrobat Document" r:id="rId3" imgW="11342857" imgH="8019048" progId="AcroExch.Document.DC">
              <p:embed/>
            </p:oleObj>
          </a:graphicData>
        </a:graphic>
      </p:graphicFrame>
    </p:spTree>
  </p:cSld>
  <p:clrMapOvr>
    <a:masterClrMapping/>
  </p:clrMapOvr>
  <p:transition advTm="10000"/>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nvGraphicFramePr>
        <p:xfrm>
          <a:off x="1344231" y="1275606"/>
          <a:ext cx="6612145" cy="3505814"/>
        </p:xfrm>
        <a:graphic>
          <a:graphicData uri="http://schemas.openxmlformats.org/presentationml/2006/ole">
            <p:oleObj spid="_x0000_s9218" name="Acrobat Document" r:id="rId3" imgW="11342857" imgH="8019048" progId="AcroExch.Document.DC">
              <p:embed/>
            </p:oleObj>
          </a:graphicData>
        </a:graphic>
      </p:graphicFrame>
      <p:sp>
        <p:nvSpPr>
          <p:cNvPr id="2" name="Title 1"/>
          <p:cNvSpPr>
            <a:spLocks noGrp="1"/>
          </p:cNvSpPr>
          <p:nvPr>
            <p:ph type="title"/>
          </p:nvPr>
        </p:nvSpPr>
        <p:spPr/>
        <p:txBody>
          <a:bodyPr>
            <a:normAutofit/>
          </a:bodyPr>
          <a:lstStyle/>
          <a:p>
            <a:r>
              <a:rPr lang="en-GB" sz="2400" dirty="0" smtClean="0"/>
              <a:t>Bottom Power Supply Holder (1x)</a:t>
            </a:r>
            <a:endParaRPr lang="en-GB" sz="2400" dirty="0"/>
          </a:p>
        </p:txBody>
      </p:sp>
      <p:sp>
        <p:nvSpPr>
          <p:cNvPr id="3" name="Footer Placeholder 2"/>
          <p:cNvSpPr>
            <a:spLocks noGrp="1"/>
          </p:cNvSpPr>
          <p:nvPr>
            <p:ph type="ftr" sz="quarter" idx="11"/>
          </p:nvPr>
        </p:nvSpPr>
        <p:spPr/>
        <p:txBody>
          <a:bodyPr/>
          <a:lstStyle/>
          <a:p>
            <a:r>
              <a:rPr lang="en-GB" dirty="0" smtClean="0"/>
              <a:t>Samuel Simpson Centre Number: 51339 Candidate Number: 6041</a:t>
            </a:r>
            <a:endParaRPr lang="en-GB" dirty="0"/>
          </a:p>
        </p:txBody>
      </p:sp>
      <p:sp>
        <p:nvSpPr>
          <p:cNvPr id="5" name="TextBox 4"/>
          <p:cNvSpPr txBox="1"/>
          <p:nvPr/>
        </p:nvSpPr>
        <p:spPr>
          <a:xfrm>
            <a:off x="1403648" y="4894009"/>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ransition advTm="10000"/>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259632" y="1275606"/>
          <a:ext cx="6696745" cy="3550671"/>
        </p:xfrm>
        <a:graphic>
          <a:graphicData uri="http://schemas.openxmlformats.org/presentationml/2006/ole">
            <p:oleObj spid="_x0000_s10242" name="Acrobat Document" r:id="rId3" imgW="11342857" imgH="8019048" progId="AcroExch.Document.DC">
              <p:embed/>
            </p:oleObj>
          </a:graphicData>
        </a:graphic>
      </p:graphicFrame>
      <p:sp>
        <p:nvSpPr>
          <p:cNvPr id="2" name="Title 1"/>
          <p:cNvSpPr>
            <a:spLocks noGrp="1"/>
          </p:cNvSpPr>
          <p:nvPr>
            <p:ph type="title"/>
          </p:nvPr>
        </p:nvSpPr>
        <p:spPr/>
        <p:txBody>
          <a:bodyPr>
            <a:normAutofit/>
          </a:bodyPr>
          <a:lstStyle/>
          <a:p>
            <a:r>
              <a:rPr lang="en-GB" sz="2800" dirty="0" smtClean="0"/>
              <a:t>Side Power Supply Holder (1x)</a:t>
            </a:r>
            <a:endParaRPr lang="en-GB" sz="2800" dirty="0"/>
          </a:p>
        </p:txBody>
      </p:sp>
      <p:sp>
        <p:nvSpPr>
          <p:cNvPr id="3" name="Footer Placeholder 2"/>
          <p:cNvSpPr>
            <a:spLocks noGrp="1"/>
          </p:cNvSpPr>
          <p:nvPr>
            <p:ph type="ftr" sz="quarter" idx="11"/>
          </p:nvPr>
        </p:nvSpPr>
        <p:spPr/>
        <p:txBody>
          <a:bodyPr/>
          <a:lstStyle/>
          <a:p>
            <a:r>
              <a:rPr lang="en-GB" dirty="0" smtClean="0"/>
              <a:t>Samuel Simpson Centre Number: 51339 Candidate Number: 6041</a:t>
            </a:r>
            <a:endParaRPr lang="en-GB" dirty="0"/>
          </a:p>
        </p:txBody>
      </p:sp>
      <p:sp>
        <p:nvSpPr>
          <p:cNvPr id="5" name="TextBox 4"/>
          <p:cNvSpPr txBox="1"/>
          <p:nvPr/>
        </p:nvSpPr>
        <p:spPr>
          <a:xfrm>
            <a:off x="1403648" y="4894009"/>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ransition advTm="10000"/>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nvGraphicFramePr>
        <p:xfrm>
          <a:off x="1331640" y="1306059"/>
          <a:ext cx="6461479" cy="3425931"/>
        </p:xfrm>
        <a:graphic>
          <a:graphicData uri="http://schemas.openxmlformats.org/presentationml/2006/ole">
            <p:oleObj spid="_x0000_s11266" name="Acrobat Document" r:id="rId3" imgW="11342857" imgH="8019048" progId="AcroExch.Document.DC">
              <p:embed/>
            </p:oleObj>
          </a:graphicData>
        </a:graphic>
      </p:graphicFrame>
      <p:sp>
        <p:nvSpPr>
          <p:cNvPr id="2" name="Title 1"/>
          <p:cNvSpPr>
            <a:spLocks noGrp="1"/>
          </p:cNvSpPr>
          <p:nvPr>
            <p:ph type="title"/>
          </p:nvPr>
        </p:nvSpPr>
        <p:spPr/>
        <p:txBody>
          <a:bodyPr>
            <a:normAutofit/>
          </a:bodyPr>
          <a:lstStyle/>
          <a:p>
            <a:r>
              <a:rPr lang="en-GB" sz="3200" dirty="0" smtClean="0"/>
              <a:t>LED Back Panel (Front) (1x)</a:t>
            </a:r>
            <a:endParaRPr lang="en-GB" sz="3200" dirty="0"/>
          </a:p>
        </p:txBody>
      </p:sp>
      <p:sp>
        <p:nvSpPr>
          <p:cNvPr id="3" name="Footer Placeholder 2"/>
          <p:cNvSpPr>
            <a:spLocks noGrp="1"/>
          </p:cNvSpPr>
          <p:nvPr>
            <p:ph type="ftr" sz="quarter" idx="11"/>
          </p:nvPr>
        </p:nvSpPr>
        <p:spPr/>
        <p:txBody>
          <a:bodyPr/>
          <a:lstStyle/>
          <a:p>
            <a:r>
              <a:rPr lang="en-GB" dirty="0" smtClean="0"/>
              <a:t>Samuel Simpson Centre Number: 51339 Candidate Number: 6041</a:t>
            </a:r>
            <a:endParaRPr lang="en-GB" dirty="0"/>
          </a:p>
        </p:txBody>
      </p:sp>
      <p:sp>
        <p:nvSpPr>
          <p:cNvPr id="5" name="TextBox 4"/>
          <p:cNvSpPr txBox="1"/>
          <p:nvPr/>
        </p:nvSpPr>
        <p:spPr>
          <a:xfrm>
            <a:off x="1403648" y="4894009"/>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ransition advTm="10000"/>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nvGraphicFramePr>
        <p:xfrm>
          <a:off x="1403647" y="1275606"/>
          <a:ext cx="6552729" cy="3474311"/>
        </p:xfrm>
        <a:graphic>
          <a:graphicData uri="http://schemas.openxmlformats.org/presentationml/2006/ole">
            <p:oleObj spid="_x0000_s12290" name="Acrobat Document" r:id="rId3" imgW="11342857" imgH="8019048" progId="AcroExch.Document.DC">
              <p:embed/>
            </p:oleObj>
          </a:graphicData>
        </a:graphic>
      </p:graphicFrame>
      <p:sp>
        <p:nvSpPr>
          <p:cNvPr id="2" name="Title 1"/>
          <p:cNvSpPr>
            <a:spLocks noGrp="1"/>
          </p:cNvSpPr>
          <p:nvPr>
            <p:ph type="title"/>
          </p:nvPr>
        </p:nvSpPr>
        <p:spPr/>
        <p:txBody>
          <a:bodyPr>
            <a:normAutofit/>
          </a:bodyPr>
          <a:lstStyle/>
          <a:p>
            <a:r>
              <a:rPr lang="en-GB" sz="3200" dirty="0" smtClean="0"/>
              <a:t>LED Back Panel (Back) (1x)</a:t>
            </a:r>
            <a:endParaRPr lang="en-GB" sz="3200" dirty="0"/>
          </a:p>
        </p:txBody>
      </p:sp>
      <p:sp>
        <p:nvSpPr>
          <p:cNvPr id="3" name="Footer Placeholder 2"/>
          <p:cNvSpPr>
            <a:spLocks noGrp="1"/>
          </p:cNvSpPr>
          <p:nvPr>
            <p:ph type="ftr" sz="quarter" idx="11"/>
          </p:nvPr>
        </p:nvSpPr>
        <p:spPr/>
        <p:txBody>
          <a:bodyPr/>
          <a:lstStyle/>
          <a:p>
            <a:r>
              <a:rPr lang="en-GB" dirty="0" smtClean="0"/>
              <a:t>Samuel Simpson Centre Number: 51339 Candidate Number: 6041</a:t>
            </a:r>
            <a:endParaRPr lang="en-GB" dirty="0"/>
          </a:p>
        </p:txBody>
      </p:sp>
      <p:sp>
        <p:nvSpPr>
          <p:cNvPr id="5" name="TextBox 4"/>
          <p:cNvSpPr txBox="1"/>
          <p:nvPr/>
        </p:nvSpPr>
        <p:spPr>
          <a:xfrm>
            <a:off x="1403648" y="4894009"/>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ransition advTm="10000"/>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Product Overview</a:t>
            </a:r>
            <a:endParaRPr lang="en-GB" dirty="0"/>
          </a:p>
        </p:txBody>
      </p:sp>
      <p:sp>
        <p:nvSpPr>
          <p:cNvPr id="3" name="Text Placeholder 2"/>
          <p:cNvSpPr>
            <a:spLocks noGrp="1"/>
          </p:cNvSpPr>
          <p:nvPr>
            <p:ph type="body" idx="1"/>
          </p:nvPr>
        </p:nvSpPr>
        <p:spPr/>
        <p:txBody>
          <a:bodyPr>
            <a:noAutofit/>
          </a:bodyPr>
          <a:lstStyle/>
          <a:p>
            <a:r>
              <a:rPr lang="en-GB" dirty="0" smtClean="0"/>
              <a:t>Physical Design</a:t>
            </a:r>
          </a:p>
          <a:p>
            <a:pPr>
              <a:buFontTx/>
              <a:buChar char="-"/>
            </a:pPr>
            <a:r>
              <a:rPr lang="en-GB" dirty="0" smtClean="0"/>
              <a:t>Individual Casing Components</a:t>
            </a:r>
          </a:p>
          <a:p>
            <a:pPr>
              <a:buFontTx/>
              <a:buChar char="-"/>
            </a:pPr>
            <a:r>
              <a:rPr lang="en-GB" dirty="0" smtClean="0"/>
              <a:t>5mm Frosted Black Tinted Acrylic</a:t>
            </a:r>
          </a:p>
          <a:p>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ransition advTm="10000"/>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211058" y="1275606"/>
          <a:ext cx="6721885" cy="3564000"/>
        </p:xfrm>
        <a:graphic>
          <a:graphicData uri="http://schemas.openxmlformats.org/presentationml/2006/ole">
            <p:oleObj spid="_x0000_s13314"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Screen Protector (1x)</a:t>
            </a:r>
            <a:endParaRPr lang="en-GB" dirty="0"/>
          </a:p>
        </p:txBody>
      </p:sp>
      <p:sp>
        <p:nvSpPr>
          <p:cNvPr id="3" name="Footer Placeholder 2"/>
          <p:cNvSpPr>
            <a:spLocks noGrp="1"/>
          </p:cNvSpPr>
          <p:nvPr>
            <p:ph type="ftr" sz="quarter" idx="11"/>
          </p:nvPr>
        </p:nvSpPr>
        <p:spPr/>
        <p:txBody>
          <a:bodyPr/>
          <a:lstStyle/>
          <a:p>
            <a:r>
              <a:rPr lang="en-GB" dirty="0" smtClean="0"/>
              <a:t>Samuel Simpson Centre Number: 51339 Candidate Number: 6041</a:t>
            </a:r>
            <a:endParaRPr lang="en-GB" dirty="0"/>
          </a:p>
        </p:txBody>
      </p:sp>
      <p:sp>
        <p:nvSpPr>
          <p:cNvPr id="5" name="TextBox 4"/>
          <p:cNvSpPr txBox="1"/>
          <p:nvPr/>
        </p:nvSpPr>
        <p:spPr>
          <a:xfrm>
            <a:off x="1403648" y="4894009"/>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ransition advTm="10000"/>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Product Overview</a:t>
            </a:r>
            <a:endParaRPr lang="en-GB" dirty="0"/>
          </a:p>
        </p:txBody>
      </p:sp>
      <p:sp>
        <p:nvSpPr>
          <p:cNvPr id="3" name="Text Placeholder 2"/>
          <p:cNvSpPr>
            <a:spLocks noGrp="1"/>
          </p:cNvSpPr>
          <p:nvPr>
            <p:ph type="body" idx="1"/>
          </p:nvPr>
        </p:nvSpPr>
        <p:spPr/>
        <p:txBody>
          <a:bodyPr>
            <a:noAutofit/>
          </a:bodyPr>
          <a:lstStyle/>
          <a:p>
            <a:r>
              <a:rPr lang="en-GB" dirty="0" smtClean="0"/>
              <a:t>Physical Design</a:t>
            </a:r>
          </a:p>
          <a:p>
            <a:pPr>
              <a:buFontTx/>
              <a:buChar char="-"/>
            </a:pPr>
            <a:r>
              <a:rPr lang="en-GB" dirty="0" smtClean="0"/>
              <a:t>Individual Casing Components</a:t>
            </a:r>
          </a:p>
          <a:p>
            <a:pPr>
              <a:buFontTx/>
              <a:buChar char="-"/>
            </a:pPr>
            <a:r>
              <a:rPr lang="en-GB" dirty="0" smtClean="0"/>
              <a:t>3mm Black Acrylic</a:t>
            </a:r>
          </a:p>
          <a:p>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ransition advTm="10000"/>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2"/>
          <p:cNvGraphicFramePr>
            <a:graphicFrameLocks noChangeAspect="1"/>
          </p:cNvGraphicFramePr>
          <p:nvPr/>
        </p:nvGraphicFramePr>
        <p:xfrm>
          <a:off x="1211057" y="1275606"/>
          <a:ext cx="6721886" cy="3564000"/>
        </p:xfrm>
        <a:graphic>
          <a:graphicData uri="http://schemas.openxmlformats.org/presentationml/2006/ole">
            <p:oleObj spid="_x0000_s14338"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Rear Stands (2x)</a:t>
            </a:r>
            <a:endParaRPr lang="en-GB" dirty="0"/>
          </a:p>
        </p:txBody>
      </p:sp>
      <p:sp>
        <p:nvSpPr>
          <p:cNvPr id="3" name="Footer Placeholder 2"/>
          <p:cNvSpPr>
            <a:spLocks noGrp="1"/>
          </p:cNvSpPr>
          <p:nvPr>
            <p:ph type="ftr" sz="quarter" idx="11"/>
          </p:nvPr>
        </p:nvSpPr>
        <p:spPr/>
        <p:txBody>
          <a:bodyPr/>
          <a:lstStyle/>
          <a:p>
            <a:r>
              <a:rPr lang="en-GB" dirty="0" smtClean="0"/>
              <a:t>Samuel Simpson Centre Number: 51339 Candidate Number: 6041</a:t>
            </a:r>
            <a:endParaRPr lang="en-GB" dirty="0"/>
          </a:p>
        </p:txBody>
      </p:sp>
      <p:sp>
        <p:nvSpPr>
          <p:cNvPr id="5" name="TextBox 4"/>
          <p:cNvSpPr txBox="1"/>
          <p:nvPr/>
        </p:nvSpPr>
        <p:spPr>
          <a:xfrm>
            <a:off x="1403648" y="4894009"/>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ransition advTm="10000"/>
  <p:timing>
    <p:tnLst>
      <p:par>
        <p:cTn id="1" dur="indefinite" restart="never" nodeType="tmRoot"/>
      </p:par>
    </p:tnLst>
  </p:timing>
</p:sld>
</file>

<file path=ppt/theme/theme1.xml><?xml version="1.0" encoding="utf-8"?>
<a:theme xmlns:a="http://schemas.openxmlformats.org/drawingml/2006/main" name="Theme1">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Theme1</Template>
  <TotalTime>4161</TotalTime>
  <Words>14257</Words>
  <Application>Microsoft Office PowerPoint</Application>
  <PresentationFormat>On-screen Show (16:9)</PresentationFormat>
  <Paragraphs>1996</Paragraphs>
  <Slides>166</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166</vt:i4>
      </vt:variant>
    </vt:vector>
  </HeadingPairs>
  <TitlesOfParts>
    <vt:vector size="168" baseType="lpstr">
      <vt:lpstr>Theme1</vt:lpstr>
      <vt:lpstr>Acrobat Document</vt:lpstr>
      <vt:lpstr>Controlled Assessment</vt:lpstr>
      <vt:lpstr>Chosen Brief</vt:lpstr>
      <vt:lpstr>Chosen Brief</vt:lpstr>
      <vt:lpstr>Initial Concept</vt:lpstr>
      <vt:lpstr>An Audio Spectrum Analyser</vt:lpstr>
      <vt:lpstr>What is audio spectrum analysis?</vt:lpstr>
      <vt:lpstr>Research</vt:lpstr>
      <vt:lpstr>Similar Products</vt:lpstr>
      <vt:lpstr>PRODUCT: RGB 32*32 Screen Audio LED Level Meter Display Spectrum Analyser DIY Amplifier</vt:lpstr>
      <vt:lpstr>PRODUCT: MS3264 V3 digital Level Meter Music Spectrum Display 6 Modes DIY LED Audio amp</vt:lpstr>
      <vt:lpstr>PRODUCT: 8*8 Audio Level Meter LED Display Amplifier HIFI MP3 PC Music Spectrum Analyser</vt:lpstr>
      <vt:lpstr>PRODUCT: 2.4" LCD Music Spectrum Display Analyser MP3 PC Amplifier Audio Level Indicator</vt:lpstr>
      <vt:lpstr>PRODUCT: 3.2" LCD Music Spectrum Display Analyser MP3 PC Amplifier Audio Level Indicator</vt:lpstr>
      <vt:lpstr>What key Features Have I found from these products</vt:lpstr>
      <vt:lpstr>Research</vt:lpstr>
      <vt:lpstr>What is your age? </vt:lpstr>
      <vt:lpstr>What is your gender? </vt:lpstr>
      <vt:lpstr>Which of the following would describe your familiarity with audio spectrum analysers? </vt:lpstr>
      <vt:lpstr>If you already own, or regularly use this product, then please state how long for. </vt:lpstr>
      <vt:lpstr>How often would you use this type of product? </vt:lpstr>
      <vt:lpstr>Similar Products</vt:lpstr>
      <vt:lpstr>Which one would you most likely buy? </vt:lpstr>
      <vt:lpstr>Which one would you most likely buy? </vt:lpstr>
      <vt:lpstr>Research</vt:lpstr>
      <vt:lpstr>What do you like most about this product?</vt:lpstr>
      <vt:lpstr>What don't you like about this product?</vt:lpstr>
      <vt:lpstr>If I was to make one what would you want it to have?</vt:lpstr>
      <vt:lpstr>What would you expect to have to pay for this product?</vt:lpstr>
      <vt:lpstr>Research</vt:lpstr>
      <vt:lpstr>Survey Conclusion</vt:lpstr>
      <vt:lpstr>What I will do based on the Results</vt:lpstr>
      <vt:lpstr>Research</vt:lpstr>
      <vt:lpstr>Inputs</vt:lpstr>
      <vt:lpstr>Audio Inputs</vt:lpstr>
      <vt:lpstr>Processing</vt:lpstr>
      <vt:lpstr>Outputs</vt:lpstr>
      <vt:lpstr>Storage for patterns</vt:lpstr>
      <vt:lpstr>Research</vt:lpstr>
      <vt:lpstr>Measuring the audio spectrum</vt:lpstr>
      <vt:lpstr>Measuring the audio spectrum</vt:lpstr>
      <vt:lpstr>Measuring the audio spectrum</vt:lpstr>
      <vt:lpstr>Research</vt:lpstr>
      <vt:lpstr>Audio Mixer for mixing the Left and right audio channels</vt:lpstr>
      <vt:lpstr>Audio amplifier and leveller</vt:lpstr>
      <vt:lpstr>Audio amplifier and leveller</vt:lpstr>
      <vt:lpstr>MSGEQ7 - 7 Band filter IC</vt:lpstr>
      <vt:lpstr>SD Card interface</vt:lpstr>
      <vt:lpstr>Audio Input Switching Circuit</vt:lpstr>
      <vt:lpstr>Research</vt:lpstr>
      <vt:lpstr>Possible Components</vt:lpstr>
      <vt:lpstr>Research</vt:lpstr>
      <vt:lpstr>FHT</vt:lpstr>
      <vt:lpstr>FastLed</vt:lpstr>
      <vt:lpstr>Reading Image files from an SD card</vt:lpstr>
      <vt:lpstr>Reading Image files from an SD card</vt:lpstr>
      <vt:lpstr>Reading IMAGE files from an SD card</vt:lpstr>
      <vt:lpstr>Product Overview</vt:lpstr>
      <vt:lpstr>Specifications</vt:lpstr>
      <vt:lpstr>Social and Moral Issues</vt:lpstr>
      <vt:lpstr>Environmental Issues</vt:lpstr>
      <vt:lpstr>Product Overview</vt:lpstr>
      <vt:lpstr>Original Design</vt:lpstr>
      <vt:lpstr>Original Design</vt:lpstr>
      <vt:lpstr>V1</vt:lpstr>
      <vt:lpstr>V1</vt:lpstr>
      <vt:lpstr>V4</vt:lpstr>
      <vt:lpstr>V4</vt:lpstr>
      <vt:lpstr>V7</vt:lpstr>
      <vt:lpstr>V7</vt:lpstr>
      <vt:lpstr>V20</vt:lpstr>
      <vt:lpstr>V20</vt:lpstr>
      <vt:lpstr>V21</vt:lpstr>
      <vt:lpstr>V21</vt:lpstr>
      <vt:lpstr>V37</vt:lpstr>
      <vt:lpstr>V37</vt:lpstr>
      <vt:lpstr>V44</vt:lpstr>
      <vt:lpstr>V44</vt:lpstr>
      <vt:lpstr>V44</vt:lpstr>
      <vt:lpstr>V47</vt:lpstr>
      <vt:lpstr>V47</vt:lpstr>
      <vt:lpstr>Material Choices</vt:lpstr>
      <vt:lpstr>Product Overview</vt:lpstr>
      <vt:lpstr>Top and Bottom Pieces (2x)</vt:lpstr>
      <vt:lpstr>Left Side Piece (1x)</vt:lpstr>
      <vt:lpstr>Right Side Piece (1x)</vt:lpstr>
      <vt:lpstr>Product Overview</vt:lpstr>
      <vt:lpstr>Rear Back Panel (1x)</vt:lpstr>
      <vt:lpstr>Rear IO Panel (1x)</vt:lpstr>
      <vt:lpstr>Rear PCB IO Panel (1x)</vt:lpstr>
      <vt:lpstr>Rear Stand Covers (2x)</vt:lpstr>
      <vt:lpstr>Back Power Supply Holder (1x)</vt:lpstr>
      <vt:lpstr>Bottom Power Supply Holder (1x)</vt:lpstr>
      <vt:lpstr>Side Power Supply Holder (1x)</vt:lpstr>
      <vt:lpstr>LED Back Panel (Front) (1x)</vt:lpstr>
      <vt:lpstr>LED Back Panel (Back) (1x)</vt:lpstr>
      <vt:lpstr>Product Overview</vt:lpstr>
      <vt:lpstr>Screen Protector (1x)</vt:lpstr>
      <vt:lpstr>Product Overview</vt:lpstr>
      <vt:lpstr>Rear Stands (2x)</vt:lpstr>
      <vt:lpstr>Product Overview</vt:lpstr>
      <vt:lpstr>PCB Standoffs (4x)</vt:lpstr>
      <vt:lpstr>Product Overview</vt:lpstr>
      <vt:lpstr>Creating the main outside of the case</vt:lpstr>
      <vt:lpstr>Prototyping the Rear Case Pieces</vt:lpstr>
      <vt:lpstr>Plan</vt:lpstr>
      <vt:lpstr>Controlling the LED panels</vt:lpstr>
      <vt:lpstr>Controlling the LED panels: Code</vt:lpstr>
      <vt:lpstr>Basic Circuit</vt:lpstr>
      <vt:lpstr>Basic Circuit</vt:lpstr>
      <vt:lpstr>Initial Light Test</vt:lpstr>
      <vt:lpstr>Initial Light Test</vt:lpstr>
      <vt:lpstr>FHT Test</vt:lpstr>
      <vt:lpstr>Using an SD card to change the default target image</vt:lpstr>
      <vt:lpstr>Using an SD card to change the default target image</vt:lpstr>
      <vt:lpstr>Prototyping the amplification circuitry</vt:lpstr>
      <vt:lpstr>Prototyping the microphone amplification circuitry</vt:lpstr>
      <vt:lpstr>Plan</vt:lpstr>
      <vt:lpstr>Circuit schematic</vt:lpstr>
      <vt:lpstr>Circuit schematic</vt:lpstr>
      <vt:lpstr>Schematic BOM</vt:lpstr>
      <vt:lpstr>PCB Design</vt:lpstr>
      <vt:lpstr>PCB Design</vt:lpstr>
      <vt:lpstr>PCB Design</vt:lpstr>
      <vt:lpstr>PCB Design – 3D Renders</vt:lpstr>
      <vt:lpstr>PLAN</vt:lpstr>
      <vt:lpstr>Initial Program</vt:lpstr>
      <vt:lpstr>Main Program</vt:lpstr>
      <vt:lpstr>Processing Functions</vt:lpstr>
      <vt:lpstr>Display Functions</vt:lpstr>
      <vt:lpstr>Plan</vt:lpstr>
      <vt:lpstr>Production Plan – part 1</vt:lpstr>
      <vt:lpstr>Production Plan – part 2</vt:lpstr>
      <vt:lpstr>Production Plan – part 3</vt:lpstr>
      <vt:lpstr>Production Process</vt:lpstr>
      <vt:lpstr>Construction</vt:lpstr>
      <vt:lpstr>Physical Casing</vt:lpstr>
      <vt:lpstr>Physical Casing</vt:lpstr>
      <vt:lpstr>Construction</vt:lpstr>
      <vt:lpstr>PCB</vt:lpstr>
      <vt:lpstr>PCB</vt:lpstr>
      <vt:lpstr>CONSTRUCTION</vt:lpstr>
      <vt:lpstr>Final</vt:lpstr>
      <vt:lpstr>Final</vt:lpstr>
      <vt:lpstr>Construction</vt:lpstr>
      <vt:lpstr>Testing</vt:lpstr>
      <vt:lpstr>Conclusion</vt:lpstr>
      <vt:lpstr>Software evaluation</vt:lpstr>
      <vt:lpstr>Conclusion</vt:lpstr>
      <vt:lpstr>Evaluation</vt:lpstr>
      <vt:lpstr>Evaluation</vt:lpstr>
      <vt:lpstr>Evaluation</vt:lpstr>
      <vt:lpstr>Evaluation</vt:lpstr>
      <vt:lpstr>Other points for evaluation</vt:lpstr>
      <vt:lpstr>Conclusion</vt:lpstr>
      <vt:lpstr>Photos</vt:lpstr>
      <vt:lpstr>Photos</vt:lpstr>
      <vt:lpstr>Conclusion</vt:lpstr>
      <vt:lpstr>Mass production</vt:lpstr>
      <vt:lpstr>Conclusion</vt:lpstr>
      <vt:lpstr>Look</vt:lpstr>
      <vt:lpstr>Usage</vt:lpstr>
      <vt:lpstr>Design</vt:lpstr>
      <vt:lpstr>Design</vt:lpstr>
      <vt:lpstr>Conclusion</vt:lpstr>
      <vt:lpstr>Summary</vt:lpstr>
      <vt:lpstr>https://youtu.be/etPx_hBegjY</vt:lpstr>
    </vt:vector>
  </TitlesOfParts>
  <Company>Hewlett-Packard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Controlled Assessment</dc:title>
  <dc:creator>Owner</dc:creator>
  <cp:lastModifiedBy>Owner</cp:lastModifiedBy>
  <cp:revision>141</cp:revision>
  <dcterms:created xsi:type="dcterms:W3CDTF">2017-11-11T10:50:47Z</dcterms:created>
  <dcterms:modified xsi:type="dcterms:W3CDTF">2018-10-02T10:38:09Z</dcterms:modified>
</cp:coreProperties>
</file>